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59" r:id="rId2"/>
    <p:sldId id="330" r:id="rId3"/>
    <p:sldId id="332" r:id="rId4"/>
    <p:sldId id="334" r:id="rId5"/>
    <p:sldId id="282" r:id="rId6"/>
    <p:sldId id="283" r:id="rId7"/>
    <p:sldId id="460" r:id="rId8"/>
    <p:sldId id="461" r:id="rId9"/>
    <p:sldId id="331" r:id="rId10"/>
    <p:sldId id="448" r:id="rId11"/>
    <p:sldId id="451" r:id="rId12"/>
    <p:sldId id="452" r:id="rId13"/>
    <p:sldId id="453" r:id="rId14"/>
    <p:sldId id="458" r:id="rId15"/>
    <p:sldId id="455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DC8E9-CFB1-46A0-B714-97C10A9FF21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21591-13B7-4562-864C-0BDD7FFB36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6058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1438" y="749300"/>
            <a:ext cx="6654800" cy="374332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MatLust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är ett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5-årigt projekt 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 ett hundratal SME i regionen samverkar för att utvecklas.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i="1" dirty="0"/>
              <a:t>–</a:t>
            </a:r>
            <a:r>
              <a:rPr lang="sv-SE" i="1" baseline="0" dirty="0"/>
              <a:t> </a:t>
            </a:r>
            <a:r>
              <a:rPr lang="sv-SE" i="1" dirty="0"/>
              <a:t>Genom projektet</a:t>
            </a:r>
            <a:r>
              <a:rPr lang="sv-SE" i="1" baseline="0" dirty="0"/>
              <a:t> </a:t>
            </a:r>
            <a:r>
              <a:rPr lang="sv-SE" i="1" baseline="0" dirty="0" err="1"/>
              <a:t>MatLust</a:t>
            </a:r>
            <a:r>
              <a:rPr lang="sv-SE" i="1" baseline="0" dirty="0"/>
              <a:t> lägger vi grunden för att bli en regional nod för hållbar livsmedelsutveckling i Södertälje. Det gör vi genom att bygga upp nätverk mellan små- och medelstora företag i Stockholmsregionen. Vi stärker deras innovations- och utvecklingsförmåga genom utvecklingsprogram, gränsöverskridande samarbeten för erfarenhetsutbyte och kunskap inom effektiv och hållbar produktion.</a:t>
            </a:r>
          </a:p>
          <a:p>
            <a:endParaRPr lang="sv-SE" baseline="0" dirty="0">
              <a:solidFill>
                <a:schemeClr val="tx1"/>
              </a:solidFill>
            </a:endParaRPr>
          </a:p>
          <a:p>
            <a:r>
              <a:rPr lang="sv-SE" baseline="0" dirty="0">
                <a:solidFill>
                  <a:schemeClr val="tx1"/>
                </a:solidFill>
              </a:rPr>
              <a:t>Södertälje kommuns skolkök används som testbädd för att utveckla nya hållbara livsmedel.</a:t>
            </a:r>
          </a:p>
          <a:p>
            <a:endParaRPr lang="sv-SE" baseline="0" dirty="0">
              <a:solidFill>
                <a:schemeClr val="tx1"/>
              </a:solidFill>
            </a:endParaRPr>
          </a:p>
          <a:p>
            <a:r>
              <a:rPr lang="sv-SE" baseline="0" dirty="0">
                <a:solidFill>
                  <a:schemeClr val="tx1"/>
                </a:solidFill>
              </a:rPr>
              <a:t>Innovationstävlingen </a:t>
            </a:r>
            <a:r>
              <a:rPr lang="sv-SE" baseline="0" dirty="0" err="1">
                <a:solidFill>
                  <a:schemeClr val="tx1"/>
                </a:solidFill>
              </a:rPr>
              <a:t>Matverk</a:t>
            </a:r>
            <a:r>
              <a:rPr lang="sv-SE" baseline="0" dirty="0">
                <a:solidFill>
                  <a:schemeClr val="tx1"/>
                </a:solidFill>
              </a:rPr>
              <a:t> arrangeras inom flera län i Sverige men nu för första gången i Stockholms län.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Matverk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är Sveriges största produktutvecklingstävling för kockar, råvaruproducenter, och förädlare som tävlar i lag</a:t>
            </a:r>
            <a:r>
              <a:rPr lang="sv-S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och arrangeras av </a:t>
            </a:r>
            <a:r>
              <a:rPr lang="sv-SE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MatLust</a:t>
            </a:r>
            <a:r>
              <a:rPr lang="sv-S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och Länsstyrelsen i Stockholm.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37CEF-6676-B541-B9D3-5303DCDDA02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0863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sv-SE" sz="1600"/>
              <a:t>Yesterday representing the NGO SOFIA - private sector. Today public sector – my main job</a:t>
            </a:r>
          </a:p>
          <a:p>
            <a:pPr eaLnBrk="1" hangingPunct="1"/>
            <a:r>
              <a:rPr lang="en-GB" altLang="sv-SE" sz="1600"/>
              <a:t>Talk about the work of Södertälje Municipality </a:t>
            </a:r>
          </a:p>
          <a:p>
            <a:pPr eaLnBrk="1" hangingPunct="1"/>
            <a:r>
              <a:rPr lang="en-GB" altLang="sv-SE" sz="1600"/>
              <a:t>Do you know Diet for a clean Baltic?   In the booklet.    All the criteria</a:t>
            </a:r>
          </a:p>
          <a:p>
            <a:pPr eaLnBrk="1" hangingPunct="1"/>
            <a:r>
              <a:rPr lang="en-GB" altLang="sv-SE" sz="1600"/>
              <a:t>The project I am directing just working with one criteria - the local production</a:t>
            </a:r>
          </a:p>
          <a:p>
            <a:pPr eaLnBrk="1" hangingPunct="1"/>
            <a:endParaRPr lang="en-GB" altLang="sv-SE"/>
          </a:p>
        </p:txBody>
      </p:sp>
      <p:sp>
        <p:nvSpPr>
          <p:cNvPr id="38916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BC4782-E196-47DF-80F7-5524FCB2346E}" type="slidenum">
              <a:rPr lang="sv-SE" altLang="sv-SE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sv-SE" altLang="sv-SE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4BB56-871F-4E38-BEB0-D36DAE65929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1468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4BB56-871F-4E38-BEB0-D36DAE65929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986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50DEBC-076E-4693-9A66-00B58F8A3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63C7018-057D-43E5-A69B-36AD10C25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6D3524A-001D-46C7-916B-8F94B1647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CB250-0D34-4234-8446-8186F1475CA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91CD9D-C3E1-4474-B463-5F65FA44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9D1854B-3F63-4246-91A2-A849F9C3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FC9-32F3-4582-BA94-76C745B2E5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5472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221231-06A6-47D0-8A19-29106CD36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DF14913-9E95-49B8-8691-BA9DE07C9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B1FB741-D790-4705-874C-D6E25378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CB250-0D34-4234-8446-8186F1475CA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E08CF28-77EC-4288-B2B1-562D9671C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DB05C6-075B-45B8-AC8B-CD40DF30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FC9-32F3-4582-BA94-76C745B2E5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6803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714E1538-CD4E-498B-A9CD-1DB1EB281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186F7ED-A282-49ED-B1D1-2D9BBCCF1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DC4F145-A23D-4B8C-81B1-5C05548D6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CB250-0D34-4234-8446-8186F1475CA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9CD6772-F0DA-443D-8814-C635D3E8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0F18DD3-7B61-47F0-A17D-2AD489C5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FC9-32F3-4582-BA94-76C745B2E5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2124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"/>
            <a:ext cx="12192000" cy="56642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557" y="1595689"/>
            <a:ext cx="5486400" cy="2719184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5" name="Bildobjekt 4" descr="matlus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6398" y="1"/>
            <a:ext cx="1241653" cy="1240699"/>
          </a:xfrm>
          <a:prstGeom prst="rect">
            <a:avLst/>
          </a:prstGeom>
        </p:spPr>
      </p:pic>
      <p:sp>
        <p:nvSpPr>
          <p:cNvPr id="8" name="textruta 7"/>
          <p:cNvSpPr txBox="1"/>
          <p:nvPr userDrawn="1"/>
        </p:nvSpPr>
        <p:spPr>
          <a:xfrm>
            <a:off x="609600" y="330000"/>
            <a:ext cx="1315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dirty="0">
                <a:solidFill>
                  <a:srgbClr val="FFFFFF"/>
                </a:solidFill>
                <a:latin typeface="Core Slab M 65 Bold"/>
                <a:cs typeface="Core Slab M 65 Bold"/>
              </a:rPr>
              <a:t>»</a:t>
            </a:r>
            <a:r>
              <a:rPr lang="sv-SE" sz="1400" baseline="0" dirty="0">
                <a:solidFill>
                  <a:srgbClr val="FFFFFF"/>
                </a:solidFill>
                <a:latin typeface="Core Slab M 65 Bold"/>
                <a:cs typeface="Core Slab M 65 Bold"/>
              </a:rPr>
              <a:t> </a:t>
            </a:r>
            <a:r>
              <a:rPr lang="sv-SE" sz="1400" dirty="0" err="1">
                <a:solidFill>
                  <a:srgbClr val="FFFFFF"/>
                </a:solidFill>
                <a:latin typeface="Core Slab M 65 Bold"/>
                <a:cs typeface="Core Slab M 65 Bold"/>
              </a:rPr>
              <a:t>matlust.eu</a:t>
            </a:r>
            <a:endParaRPr lang="sv-SE" sz="1400" dirty="0">
              <a:solidFill>
                <a:srgbClr val="FFFFFF"/>
              </a:solidFill>
              <a:latin typeface="Core Slab M 65 Bold"/>
              <a:cs typeface="Core Slab M 65 Bold"/>
            </a:endParaRPr>
          </a:p>
        </p:txBody>
      </p:sp>
    </p:spTree>
    <p:extLst>
      <p:ext uri="{BB962C8B-B14F-4D97-AF65-F5344CB8AC3E}">
        <p14:creationId xmlns:p14="http://schemas.microsoft.com/office/powerpoint/2010/main" val="3497910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SCP Life sc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1648816"/>
            <a:ext cx="12192000" cy="390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1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793721" y="2400033"/>
            <a:ext cx="5146335" cy="1273936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Hållbara livsmedel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793721" y="3766044"/>
            <a:ext cx="5146335" cy="109517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8966C9E-DAD1-49E7-936C-A5744669BBD8}" type="slidenum">
              <a:rPr lang="sv-SE" smtClean="0"/>
              <a:t>‹#›</a:t>
            </a:fld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285" y="1648816"/>
            <a:ext cx="747715" cy="837821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" y="1650639"/>
            <a:ext cx="5023104" cy="3902801"/>
          </a:xfrm>
          <a:prstGeom prst="rect">
            <a:avLst/>
          </a:prstGeom>
        </p:spPr>
      </p:pic>
      <p:cxnSp>
        <p:nvCxnSpPr>
          <p:cNvPr id="12" name="Rak 11"/>
          <p:cNvCxnSpPr/>
          <p:nvPr userDrawn="1"/>
        </p:nvCxnSpPr>
        <p:spPr>
          <a:xfrm>
            <a:off x="0" y="44086"/>
            <a:ext cx="12192000" cy="1588"/>
          </a:xfrm>
          <a:prstGeom prst="line">
            <a:avLst/>
          </a:prstGeom>
          <a:ln w="101600" cap="flat" cmpd="sng" algn="ctr"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05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7BF874-A539-48A5-9D24-9F707C6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8BCA76A-7865-4839-8787-6EBA55142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E9CC58-E20D-4F9A-8599-7A10D01D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CB250-0D34-4234-8446-8186F1475CA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BCC34B-9396-46C1-96A5-BA7F0137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6096B7-8AF6-476C-8BB9-9F6F91B5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FC9-32F3-4582-BA94-76C745B2E5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99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4EC972-E508-41AD-8624-EFEA1FDF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E353DD-16A4-42AD-97B8-ED1A812C2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1252DC8-60F2-4BF4-AD26-AE1B09B5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CB250-0D34-4234-8446-8186F1475CA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47106C3-0FF2-47D4-801A-C9CAE1630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1179C3C-16B3-4589-9DAF-E2BD7F1E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FC9-32F3-4582-BA94-76C745B2E5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027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FECCF4-C54D-477A-8C2B-C9031589F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50C4790-231B-4FF9-974E-EDEAFECB4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F399DEF-EEB2-49AA-811E-81AE5F596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3A07282-A682-4D38-B773-3109E731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CB250-0D34-4234-8446-8186F1475CA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6E73E32-2CA4-4699-9AFC-594CACF0D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8D01D63-8D60-40AA-9C0C-57E2602E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FC9-32F3-4582-BA94-76C745B2E5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370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BF61CF-B06F-475D-AF3C-DE59DC62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A1E43A9-63C7-4BB5-AC51-3ED11CDD4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32B9438-3A1F-47DF-B5F3-42FCAFB88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92E64BF-CAD4-43CA-BD4B-63FF1C12CC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F13F3A9-E998-44A9-A105-AF2B848F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A7A15D7-4C49-45F2-B403-6A7C12C48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CB250-0D34-4234-8446-8186F1475CA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6A31A9E-F2C3-4D76-93AA-E0B062B9B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25CBCE2-10B5-4F54-ABBC-FA546BD5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FC9-32F3-4582-BA94-76C745B2E5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458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8F76E4-1565-425D-9A93-91E94CD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CB35673-87A3-4686-AA4A-095216275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CB250-0D34-4234-8446-8186F1475CA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6CBA19D-3528-4AB5-8947-EBB5D6D8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35F74AA-BF32-4172-ACEE-52A3F4F8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FC9-32F3-4582-BA94-76C745B2E5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3023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AD823DF-163B-4688-B04E-7A07871BF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CB250-0D34-4234-8446-8186F1475CA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F2DA1F3-1DAF-4C5E-A0F7-AD20B03F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0C93FE-C61B-467E-B291-6CBDDCE9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FC9-32F3-4582-BA94-76C745B2E5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647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3C7DD9-830F-4FD7-AFE4-9CC3D44DD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F62A4FD-2F36-460E-ABD2-1D9459556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B34C2C2-4EA0-44B5-BC27-B991F4F9F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3CC204F-91EA-4E19-A738-61F9E21C6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CB250-0D34-4234-8446-8186F1475CA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E4529A2-84F3-47B7-AD17-6A4ABF9F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A1477EE-FB5D-4799-8F62-CD54054F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FC9-32F3-4582-BA94-76C745B2E5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767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4576959-C72B-483C-9F02-40C6A689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AE23CA-3F33-40D2-BAF4-C6FC48AAD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2834A43-F642-4F6C-91DC-C8583AB57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FA027B9-FCDE-4E49-8697-2F8973AFA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CB250-0D34-4234-8446-8186F1475CA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C5D5B56-C72D-4C32-9298-6EFCA7C8A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205F1CF-A7BD-4071-901E-28AC140D9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FC9-32F3-4582-BA94-76C745B2E5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295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9FAB574-8E15-44D7-AD97-86010AB08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1DD42CD-5AE7-49E7-8B61-EF7325801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7EED4C0-D49A-4AFA-A6F8-634BEF783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CB250-0D34-4234-8446-8186F1475CA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B54A799-C0AA-4FCE-AC76-F3ADF23AF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4288F4D-E6D8-4A90-940A-BE85E3CC7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B8FC9-32F3-4582-BA94-76C745B2E5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940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2590797" y="1174203"/>
            <a:ext cx="7845191" cy="271918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v-SE" sz="5300" dirty="0"/>
              <a:t>Kommunal avtalssamverkan </a:t>
            </a:r>
            <a:br>
              <a:rPr lang="sv-SE" sz="5300" dirty="0"/>
            </a:br>
            <a:r>
              <a:rPr lang="sv-SE" sz="2200" dirty="0"/>
              <a:t>Sara Jervfors, kostchef/ chef MatLust</a:t>
            </a:r>
            <a:br>
              <a:rPr lang="sv-SE" sz="2200" dirty="0"/>
            </a:br>
            <a:r>
              <a:rPr lang="sv-SE" sz="2200" dirty="0"/>
              <a:t>Mats </a:t>
            </a:r>
            <a:r>
              <a:rPr lang="sv-SE" sz="2200" dirty="0" err="1"/>
              <a:t>Johanesson</a:t>
            </a:r>
            <a:r>
              <a:rPr lang="sv-SE" sz="2200" dirty="0"/>
              <a:t>, samhällsbyggnadsstrateg</a:t>
            </a:r>
            <a:br>
              <a:rPr lang="sv-SE" sz="4800" dirty="0"/>
            </a:br>
            <a:br>
              <a:rPr lang="sv-SE" sz="2700" i="1" dirty="0">
                <a:latin typeface="Core Slab M 45 Regular" panose="020F0503030302020204" charset="0"/>
                <a:cs typeface="Core Slab M 45 Regular"/>
              </a:rPr>
            </a:br>
            <a:br>
              <a:rPr lang="sv-SE" sz="2700" i="1" dirty="0">
                <a:latin typeface="Core Slab M 45 Regular" panose="020F0503030302020204" charset="0"/>
                <a:cs typeface="Core Slab M 45 Regular"/>
              </a:rPr>
            </a:br>
            <a:br>
              <a:rPr lang="sv-SE" sz="2700" dirty="0">
                <a:latin typeface="Core Slab M 45 Regular" panose="020F0503030302020204" charset="0"/>
                <a:cs typeface="Core Slab M 45 Regular"/>
              </a:rPr>
            </a:br>
            <a:br>
              <a:rPr lang="sv-SE" sz="2200" dirty="0">
                <a:latin typeface="Core Slab M 45 Regular" panose="020F0503030302020204" charset="0"/>
                <a:cs typeface="Core Slab M 45 Regular"/>
              </a:rPr>
            </a:br>
            <a:endParaRPr lang="sv-SE" sz="2200" dirty="0">
              <a:latin typeface="Core Slab M 45 Regular" panose="020F0503030302020204" charset="0"/>
              <a:cs typeface="Core Slab M 45 Regular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06809"/>
            <a:ext cx="9144000" cy="52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8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" y="463"/>
            <a:ext cx="12190354" cy="6857074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EB408A27-286F-4186-BA9C-39ADA78CCFB7}"/>
              </a:ext>
            </a:extLst>
          </p:cNvPr>
          <p:cNvSpPr/>
          <p:nvPr/>
        </p:nvSpPr>
        <p:spPr>
          <a:xfrm>
            <a:off x="5073057" y="1308758"/>
            <a:ext cx="998509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>
                <a:cs typeface="Arial" panose="020B0604020202020204" pitchFamily="34" charset="0"/>
              </a:rPr>
              <a:t>Sara Jervfors</a:t>
            </a:r>
          </a:p>
          <a:p>
            <a:r>
              <a:rPr lang="sv-SE" sz="3600" dirty="0">
                <a:cs typeface="Arial" panose="020B0604020202020204" pitchFamily="34" charset="0"/>
              </a:rPr>
              <a:t>kostchef, Södertälje kommun</a:t>
            </a:r>
          </a:p>
          <a:p>
            <a:endParaRPr lang="sv-SE" sz="3200" dirty="0"/>
          </a:p>
          <a:p>
            <a:r>
              <a:rPr lang="sv-SE" sz="4000" b="1" dirty="0"/>
              <a:t>Mats Johannesson</a:t>
            </a:r>
          </a:p>
          <a:p>
            <a:r>
              <a:rPr lang="sv-SE" sz="3600" dirty="0"/>
              <a:t>samhällsbyggnadsstrateg, </a:t>
            </a:r>
            <a:br>
              <a:rPr lang="sv-SE" sz="3600" dirty="0"/>
            </a:br>
            <a:r>
              <a:rPr lang="sv-SE" sz="3600" dirty="0"/>
              <a:t>Södertälje kommun</a:t>
            </a:r>
          </a:p>
          <a:p>
            <a:endParaRPr lang="sv-SE" sz="4000" dirty="0"/>
          </a:p>
          <a:p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3497925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45A5C7-6462-EB4A-A689-77ECCE933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3" y="463"/>
            <a:ext cx="12190354" cy="685707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716A20E-93A4-B347-A06D-0D4B9748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Över till er!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B03B37-14C4-B642-BDC1-3B6F89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16" y="1871758"/>
            <a:ext cx="9888252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v-SE" sz="3200" dirty="0"/>
              <a:t>Egenkontroll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3200" dirty="0">
                <a:solidFill>
                  <a:schemeClr val="bg2">
                    <a:lumMod val="75000"/>
                  </a:schemeClr>
                </a:solidFill>
              </a:rPr>
              <a:t>Coacha varandra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F09D48C-61F7-E643-AE36-073528B4A7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4"/>
          <a:stretch/>
        </p:blipFill>
        <p:spPr>
          <a:xfrm rot="1462497">
            <a:off x="5696928" y="-138513"/>
            <a:ext cx="4995596" cy="713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79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124E759-4644-7547-B301-23B3759F7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3" y="463"/>
            <a:ext cx="12190354" cy="6857074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4FA6C0-C61D-2F40-9A23-2172F31A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3127"/>
            <a:ext cx="10515600" cy="545174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v-SE" sz="3200" dirty="0"/>
              <a:t>Mot bakgrund av det vi hört, vad önskar vi i vår kommun uppnå?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3200" dirty="0"/>
              <a:t>Hur passar detta in hos oss sett till politisk vision, strategier, budget, potentiella aktörer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3200" dirty="0"/>
              <a:t>Vilka resurser i övrigt har vi i vår kommun idag för att möjliggöra det önskade läget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3200" dirty="0"/>
              <a:t>Vad behöver vi komplettera med?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3200" dirty="0"/>
              <a:t>På vilket sätt kan Södertäljes erbjudanden komplettera våra resurser och kompetenser för att nå önskat läge?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3200" dirty="0"/>
              <a:t>Vilka behöver vi involvera?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3200" dirty="0"/>
              <a:t>Vilka konkreta steg tar vi härnäst?</a:t>
            </a:r>
          </a:p>
        </p:txBody>
      </p:sp>
    </p:spTree>
    <p:extLst>
      <p:ext uri="{BB962C8B-B14F-4D97-AF65-F5344CB8AC3E}">
        <p14:creationId xmlns:p14="http://schemas.microsoft.com/office/powerpoint/2010/main" val="304996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77053D1-16F1-9243-BB30-AC7195324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3" y="463"/>
            <a:ext cx="12190354" cy="685707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716A20E-93A4-B347-A06D-0D4B9748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B03B37-14C4-B642-BDC1-3B6F89F4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16" y="1871758"/>
            <a:ext cx="9888252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v-SE" sz="3200" dirty="0">
                <a:solidFill>
                  <a:schemeClr val="bg2">
                    <a:lumMod val="75000"/>
                  </a:schemeClr>
                </a:solidFill>
              </a:rPr>
              <a:t>Egenkontroll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3200" dirty="0"/>
              <a:t>Coacha varandra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F09D48C-61F7-E643-AE36-073528B4A7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4"/>
          <a:stretch/>
        </p:blipFill>
        <p:spPr>
          <a:xfrm rot="1462497">
            <a:off x="5696928" y="-138513"/>
            <a:ext cx="4995596" cy="713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25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3" y="463"/>
            <a:ext cx="12190354" cy="685707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F6E11D0-7176-4862-8EF7-A1B717E61B2E}"/>
              </a:ext>
            </a:extLst>
          </p:cNvPr>
          <p:cNvSpPr txBox="1"/>
          <p:nvPr/>
        </p:nvSpPr>
        <p:spPr>
          <a:xfrm>
            <a:off x="2432163" y="486174"/>
            <a:ext cx="9933073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cs typeface="Arial" panose="020B0604020202020204" pitchFamily="34" charset="0"/>
              </a:rPr>
              <a:t>Klas Danerlöv</a:t>
            </a:r>
            <a:br>
              <a:rPr lang="sv-SE" sz="2400" b="1" dirty="0">
                <a:cs typeface="Arial" panose="020B0604020202020204" pitchFamily="34" charset="0"/>
              </a:rPr>
            </a:br>
            <a:r>
              <a:rPr lang="sv-SE" sz="2400" dirty="0">
                <a:cs typeface="Arial" panose="020B0604020202020204" pitchFamily="34" charset="0"/>
              </a:rPr>
              <a:t>SKL</a:t>
            </a:r>
          </a:p>
          <a:p>
            <a:endParaRPr lang="sv-SE" sz="2800" b="1" dirty="0">
              <a:cs typeface="Arial" panose="020B0604020202020204" pitchFamily="34" charset="0"/>
            </a:endParaRPr>
          </a:p>
          <a:p>
            <a:r>
              <a:rPr lang="sv-SE" sz="3200" b="1" dirty="0">
                <a:cs typeface="Arial" panose="020B0604020202020204" pitchFamily="34" charset="0"/>
              </a:rPr>
              <a:t>Therese Frisell</a:t>
            </a:r>
          </a:p>
          <a:p>
            <a:r>
              <a:rPr lang="sv-SE" sz="2400" dirty="0">
                <a:cs typeface="Arial" panose="020B0604020202020204" pitchFamily="34" charset="0"/>
              </a:rPr>
              <a:t>Livsmedelsverket</a:t>
            </a:r>
          </a:p>
          <a:p>
            <a:endParaRPr lang="sv-SE" sz="2800" b="1" dirty="0">
              <a:cs typeface="Arial" panose="020B0604020202020204" pitchFamily="34" charset="0"/>
            </a:endParaRPr>
          </a:p>
          <a:p>
            <a:r>
              <a:rPr lang="sv-SE" sz="3200" b="1" dirty="0">
                <a:cs typeface="Arial" panose="020B0604020202020204" pitchFamily="34" charset="0"/>
              </a:rPr>
              <a:t>Sara Jervfors</a:t>
            </a:r>
          </a:p>
          <a:p>
            <a:r>
              <a:rPr lang="sv-SE" sz="2400" dirty="0">
                <a:cs typeface="Arial" panose="020B0604020202020204" pitchFamily="34" charset="0"/>
              </a:rPr>
              <a:t>Södertälje kommun</a:t>
            </a:r>
          </a:p>
          <a:p>
            <a:endParaRPr lang="sv-SE" sz="2400" b="1" dirty="0">
              <a:cs typeface="Arial" panose="020B0604020202020204" pitchFamily="34" charset="0"/>
            </a:endParaRPr>
          </a:p>
          <a:p>
            <a:r>
              <a:rPr lang="sv-SE" sz="3200" b="1" dirty="0">
                <a:cs typeface="Arial" panose="020B0604020202020204" pitchFamily="34" charset="0"/>
              </a:rPr>
              <a:t>Sofia Norberg </a:t>
            </a:r>
            <a:br>
              <a:rPr lang="sv-SE" sz="2400" dirty="0">
                <a:cs typeface="Arial" panose="020B0604020202020204" pitchFamily="34" charset="0"/>
              </a:rPr>
            </a:br>
            <a:r>
              <a:rPr lang="sv-SE" sz="2000" dirty="0">
                <a:cs typeface="Arial" panose="020B0604020202020204" pitchFamily="34" charset="0"/>
              </a:rPr>
              <a:t>Vinnova</a:t>
            </a:r>
          </a:p>
          <a:p>
            <a:endParaRPr lang="sv-SE" sz="2400" b="1" dirty="0">
              <a:cs typeface="Arial" panose="020B0604020202020204" pitchFamily="34" charset="0"/>
            </a:endParaRPr>
          </a:p>
          <a:p>
            <a:r>
              <a:rPr lang="sv-SE" sz="3200" b="1" dirty="0">
                <a:cs typeface="Arial" panose="020B0604020202020204" pitchFamily="34" charset="0"/>
              </a:rPr>
              <a:t>Maria Nimvik Stern</a:t>
            </a:r>
            <a:r>
              <a:rPr lang="sv-SE" sz="3200" dirty="0">
                <a:cs typeface="Arial" panose="020B0604020202020204" pitchFamily="34" charset="0"/>
              </a:rPr>
              <a:t> </a:t>
            </a:r>
            <a:br>
              <a:rPr lang="sv-SE" sz="2400" dirty="0">
                <a:cs typeface="Arial" panose="020B0604020202020204" pitchFamily="34" charset="0"/>
              </a:rPr>
            </a:br>
            <a:r>
              <a:rPr lang="sv-SE" sz="2000" dirty="0">
                <a:cs typeface="Arial" panose="020B0604020202020204" pitchFamily="34" charset="0"/>
              </a:rPr>
              <a:t>Mälardalsrådet</a:t>
            </a:r>
            <a:endParaRPr lang="sv-SE" sz="2400" dirty="0">
              <a:cs typeface="Arial" panose="020B0604020202020204" pitchFamily="34" charset="0"/>
            </a:endParaRPr>
          </a:p>
          <a:p>
            <a:endParaRPr lang="sv-SE" sz="3200" dirty="0">
              <a:cs typeface="Arial" panose="020B0604020202020204" pitchFamily="34" charset="0"/>
            </a:endParaRPr>
          </a:p>
          <a:p>
            <a:endParaRPr lang="sv-SE" sz="3600" b="1" dirty="0">
              <a:cs typeface="Arial" panose="020B0604020202020204" pitchFamily="34" charset="0"/>
            </a:endParaRPr>
          </a:p>
          <a:p>
            <a:endParaRPr lang="sv-SE" sz="3200" dirty="0">
              <a:cs typeface="Arial" panose="020B0604020202020204" pitchFamily="34" charset="0"/>
            </a:endParaRPr>
          </a:p>
          <a:p>
            <a:endParaRPr lang="sv-SE" sz="3200" dirty="0">
              <a:cs typeface="Arial" panose="020B0604020202020204" pitchFamily="34" charset="0"/>
            </a:endParaRPr>
          </a:p>
          <a:p>
            <a:endParaRPr lang="sv-SE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200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3" y="463"/>
            <a:ext cx="12190354" cy="685707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4CFCE6F-F87E-1A41-90A4-40436C8B1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31722" r="-1335" b="33035"/>
          <a:stretch/>
        </p:blipFill>
        <p:spPr>
          <a:xfrm>
            <a:off x="0" y="3987418"/>
            <a:ext cx="12423228" cy="2955549"/>
          </a:xfrm>
          <a:prstGeom prst="rect">
            <a:avLst/>
          </a:prstGeom>
        </p:spPr>
      </p:pic>
      <p:sp>
        <p:nvSpPr>
          <p:cNvPr id="9" name="Rubrik 8">
            <a:extLst>
              <a:ext uri="{FF2B5EF4-FFF2-40B4-BE49-F238E27FC236}">
                <a16:creationId xmlns:a16="http://schemas.microsoft.com/office/drawing/2014/main" id="{B7AFA2DA-5950-C34D-952B-8E089386C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78"/>
            <a:ext cx="10515600" cy="1325563"/>
          </a:xfrm>
        </p:spPr>
        <p:txBody>
          <a:bodyPr/>
          <a:lstStyle/>
          <a:p>
            <a:r>
              <a:rPr lang="sv-SE" dirty="0"/>
              <a:t>Nästa steg: 5 december, Södertälje</a:t>
            </a:r>
          </a:p>
        </p:txBody>
      </p:sp>
    </p:spTree>
    <p:extLst>
      <p:ext uri="{BB962C8B-B14F-4D97-AF65-F5344CB8AC3E}">
        <p14:creationId xmlns:p14="http://schemas.microsoft.com/office/powerpoint/2010/main" val="331444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5901" y="1895057"/>
            <a:ext cx="5092667" cy="1273936"/>
          </a:xfrm>
        </p:spPr>
        <p:txBody>
          <a:bodyPr/>
          <a:lstStyle/>
          <a:p>
            <a:r>
              <a:rPr lang="sv-SE" dirty="0">
                <a:latin typeface="Core Slab M 85 Heavy" panose="020F0903030302020204" charset="0"/>
              </a:rPr>
              <a:t>Nod för Hållbara livsmedel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69290" y="3261068"/>
            <a:ext cx="4798711" cy="1708370"/>
          </a:xfrm>
        </p:spPr>
        <p:txBody>
          <a:bodyPr>
            <a:no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sv-SE" sz="1700" dirty="0">
                <a:latin typeface="Core Slab M 85 Heavy" panose="020F0903030302020204" charset="0"/>
                <a:cs typeface="Core Slab M 65 Bold" panose="020F0703030302020204" pitchFamily="34" charset="0"/>
              </a:rPr>
              <a:t>Mötesplats för akademi/samhälle/näringsliv</a:t>
            </a:r>
            <a:br>
              <a:rPr lang="sv-SE" sz="1700" dirty="0">
                <a:latin typeface="Core Slab M 85 Heavy" panose="020F0903030302020204" charset="0"/>
                <a:cs typeface="Core Slab M 65 Bold" panose="020F0703030302020204" pitchFamily="34" charset="0"/>
              </a:rPr>
            </a:br>
            <a:endParaRPr lang="sv-SE" sz="1700" dirty="0">
              <a:latin typeface="Core Slab M 85 Heavy" panose="020F0903030302020204" charset="0"/>
              <a:cs typeface="Core Slab M 65 Bold" panose="020F07030303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sv-SE" sz="1700" dirty="0">
                <a:latin typeface="Core Slab M 85 Heavy" panose="020F0903030302020204" charset="0"/>
                <a:cs typeface="Core Slab M 65 Bold" panose="020F0703030302020204" pitchFamily="34" charset="0"/>
              </a:rPr>
              <a:t>Inkubator</a:t>
            </a:r>
            <a:br>
              <a:rPr lang="sv-SE" sz="1700" dirty="0">
                <a:latin typeface="Core Slab M 85 Heavy" panose="020F0903030302020204" charset="0"/>
                <a:cs typeface="Core Slab M 65 Bold" panose="020F0703030302020204" pitchFamily="34" charset="0"/>
              </a:rPr>
            </a:br>
            <a:endParaRPr lang="sv-SE" sz="1700" dirty="0">
              <a:latin typeface="Core Slab M 85 Heavy" panose="020F0903030302020204" charset="0"/>
              <a:cs typeface="Core Slab M 65 Bold" panose="020F07030303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sv-SE" sz="1700" dirty="0">
                <a:latin typeface="Core Slab M 85 Heavy" panose="020F0903030302020204" charset="0"/>
                <a:cs typeface="Core Slab M 65 Bold" panose="020F0703030302020204" pitchFamily="34" charset="0"/>
              </a:rPr>
              <a:t>Stöd till offentliga förvaltningar kring upphandling och förvaltning</a:t>
            </a:r>
          </a:p>
        </p:txBody>
      </p:sp>
      <p:pic>
        <p:nvPicPr>
          <p:cNvPr id="18" name="Bildobjekt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472" y="362057"/>
            <a:ext cx="1608648" cy="560346"/>
          </a:xfrm>
          <a:prstGeom prst="rect">
            <a:avLst/>
          </a:prstGeom>
        </p:spPr>
      </p:pic>
      <p:sp>
        <p:nvSpPr>
          <p:cNvPr id="19" name="Rubrik 1"/>
          <p:cNvSpPr txBox="1">
            <a:spLocks/>
          </p:cNvSpPr>
          <p:nvPr/>
        </p:nvSpPr>
        <p:spPr>
          <a:xfrm>
            <a:off x="2145834" y="476672"/>
            <a:ext cx="7550567" cy="58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Core Slab M 65 Bold"/>
                <a:ea typeface="+mj-ea"/>
                <a:cs typeface="Core Slab M 65 Bold"/>
              </a:defRPr>
            </a:lvl1pPr>
          </a:lstStyle>
          <a:p>
            <a:r>
              <a:rPr lang="sv-SE" sz="3200" dirty="0">
                <a:solidFill>
                  <a:srgbClr val="2893C8"/>
                </a:solidFill>
                <a:latin typeface="Core Slab M 85 Heavy" panose="020F0903030302020204" charset="0"/>
              </a:rPr>
              <a:t>SÖDERTÄLJE SCIENCE PARK</a:t>
            </a:r>
            <a:endParaRPr lang="sv-SE" sz="3200" dirty="0">
              <a:gradFill flip="none" rotWithShape="1">
                <a:gsLst>
                  <a:gs pos="36000">
                    <a:srgbClr val="00A7C8"/>
                  </a:gs>
                  <a:gs pos="100000">
                    <a:schemeClr val="accent6"/>
                  </a:gs>
                </a:gsLst>
                <a:lin ang="18900000" scaled="0"/>
                <a:tileRect/>
              </a:gradFill>
            </a:endParaRPr>
          </a:p>
        </p:txBody>
      </p:sp>
      <p:pic>
        <p:nvPicPr>
          <p:cNvPr id="16" name="Bildobjekt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06809"/>
            <a:ext cx="9144000" cy="52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9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objekt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"/>
            <a:ext cx="9485903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33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2219052" y="1975481"/>
            <a:ext cx="8188656" cy="271918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v-SE" sz="4800" dirty="0">
                <a:latin typeface="Core Slab M 65 Bold"/>
              </a:rPr>
              <a:t> - Förvaltning</a:t>
            </a:r>
            <a:br>
              <a:rPr lang="sv-SE" sz="4800" dirty="0">
                <a:latin typeface="Core Slab M 65 Bold"/>
              </a:rPr>
            </a:br>
            <a:r>
              <a:rPr lang="sv-SE" sz="4800" dirty="0">
                <a:latin typeface="Core Slab M 65 Bold"/>
              </a:rPr>
              <a:t> </a:t>
            </a:r>
            <a:br>
              <a:rPr lang="sv-SE" sz="4800" dirty="0">
                <a:latin typeface="Core Slab M 65 Bold"/>
              </a:rPr>
            </a:br>
            <a:r>
              <a:rPr lang="sv-SE" sz="4800" dirty="0">
                <a:latin typeface="Core Slab M 65 Bold"/>
              </a:rPr>
              <a:t>- Upphandingar</a:t>
            </a:r>
            <a:br>
              <a:rPr lang="sv-SE" sz="4800" dirty="0"/>
            </a:br>
            <a:br>
              <a:rPr lang="sv-SE" sz="2700" i="1" dirty="0">
                <a:latin typeface="Core Slab M 45 Regular" panose="020F0503030302020204" charset="0"/>
                <a:cs typeface="Core Slab M 45 Regular"/>
              </a:rPr>
            </a:br>
            <a:br>
              <a:rPr lang="sv-SE" sz="2700" i="1" dirty="0">
                <a:latin typeface="Core Slab M 45 Regular" panose="020F0503030302020204" charset="0"/>
                <a:cs typeface="Core Slab M 45 Regular"/>
              </a:rPr>
            </a:br>
            <a:br>
              <a:rPr lang="sv-SE" sz="2700" dirty="0">
                <a:latin typeface="Core Slab M 45 Regular" panose="020F0503030302020204" charset="0"/>
                <a:cs typeface="Core Slab M 45 Regular"/>
              </a:rPr>
            </a:br>
            <a:br>
              <a:rPr lang="sv-SE" sz="2200" dirty="0">
                <a:latin typeface="Core Slab M 45 Regular" panose="020F0503030302020204" charset="0"/>
                <a:cs typeface="Core Slab M 45 Regular"/>
              </a:rPr>
            </a:br>
            <a:endParaRPr lang="sv-SE" sz="2200" dirty="0">
              <a:latin typeface="Core Slab M 45 Regular" panose="020F0503030302020204" charset="0"/>
              <a:cs typeface="Core Slab M 45 Regular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06809"/>
            <a:ext cx="9144000" cy="52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65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AGRI-URBAN\PRESENTATION\SÖDERTÄLJEBYRÅN\AGRI-URBAN IMAGE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7" y="3231"/>
            <a:ext cx="11425186" cy="685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031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AGRI-URBAN\PRESENTATION\SÖDERTÄLJEBYRÅN\AGRI-URBAN IMAG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65" y="0"/>
            <a:ext cx="11332144" cy="679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49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1687773" y="1366708"/>
            <a:ext cx="8816453" cy="271918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sv-SE" sz="4800" dirty="0">
                <a:latin typeface="Core Slab M 65 Bold"/>
              </a:rPr>
            </a:br>
            <a:br>
              <a:rPr lang="sv-SE" sz="4800" dirty="0">
                <a:latin typeface="Core Slab M 65 Bold"/>
              </a:rPr>
            </a:br>
            <a:br>
              <a:rPr lang="sv-SE" sz="4800" dirty="0">
                <a:latin typeface="Core Slab M 65 Bold"/>
              </a:rPr>
            </a:br>
            <a:br>
              <a:rPr lang="sv-SE" sz="4800" dirty="0">
                <a:latin typeface="Core Slab M 65 Bold"/>
              </a:rPr>
            </a:br>
            <a:br>
              <a:rPr lang="sv-SE" sz="4800" dirty="0">
                <a:latin typeface="Core Slab M 65 Bold"/>
              </a:rPr>
            </a:br>
            <a:r>
              <a:rPr lang="sv-SE" sz="4800" dirty="0">
                <a:latin typeface="Core Slab M 65 Bold"/>
              </a:rPr>
              <a:t>- Odlingsstrategi</a:t>
            </a:r>
            <a:br>
              <a:rPr lang="sv-SE" sz="4800" dirty="0">
                <a:latin typeface="Core Slab M 65 Bold"/>
              </a:rPr>
            </a:br>
            <a:br>
              <a:rPr lang="sv-SE" sz="4800" dirty="0">
                <a:latin typeface="Core Slab M 65 Bold"/>
              </a:rPr>
            </a:br>
            <a:r>
              <a:rPr lang="sv-SE" sz="4800" dirty="0">
                <a:latin typeface="Core Slab M 65 Bold"/>
              </a:rPr>
              <a:t>-Livsmedelsförsörjning</a:t>
            </a:r>
            <a:br>
              <a:rPr lang="sv-SE" sz="4800" dirty="0">
                <a:latin typeface="Core Slab M 65 Bold"/>
              </a:rPr>
            </a:br>
            <a:br>
              <a:rPr lang="sv-SE" sz="4800" dirty="0">
                <a:latin typeface="Core Slab M 65 Bold"/>
              </a:rPr>
            </a:br>
            <a:br>
              <a:rPr lang="sv-SE" sz="4800" dirty="0">
                <a:latin typeface="Core Slab M 65 Bold"/>
              </a:rPr>
            </a:br>
            <a:br>
              <a:rPr lang="sv-SE" sz="4800" dirty="0">
                <a:latin typeface="Core Slab M 65 Bold"/>
              </a:rPr>
            </a:br>
            <a:br>
              <a:rPr lang="sv-SE" sz="4800" dirty="0">
                <a:latin typeface="Core Slab M 65 Bold"/>
              </a:rPr>
            </a:br>
            <a:endParaRPr lang="sv-SE" sz="4800" dirty="0">
              <a:latin typeface="Core Slab M 65 Bold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06809"/>
            <a:ext cx="9144000" cy="52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1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ubrik 1"/>
          <p:cNvSpPr>
            <a:spLocks noGrp="1"/>
          </p:cNvSpPr>
          <p:nvPr>
            <p:ph type="title"/>
          </p:nvPr>
        </p:nvSpPr>
        <p:spPr>
          <a:xfrm>
            <a:off x="2135188" y="1613135"/>
            <a:ext cx="7772400" cy="990997"/>
          </a:xfrm>
        </p:spPr>
        <p:txBody>
          <a:bodyPr>
            <a:noAutofit/>
          </a:bodyPr>
          <a:lstStyle/>
          <a:p>
            <a:pPr algn="ctr"/>
            <a:r>
              <a:rPr lang="en-GB" altLang="sv-SE" sz="3600" b="1" dirty="0" err="1">
                <a:solidFill>
                  <a:srgbClr val="0070C0"/>
                </a:solidFill>
                <a:ea typeface="ＭＳ Ｐゴシック" pitchFamily="34" charset="-128"/>
              </a:rPr>
              <a:t>Kommunens</a:t>
            </a:r>
            <a:r>
              <a:rPr lang="en-GB" altLang="sv-SE" sz="3600" b="1" dirty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GB" altLang="sv-SE" sz="3600" b="1" dirty="0" err="1">
                <a:solidFill>
                  <a:srgbClr val="0070C0"/>
                </a:solidFill>
                <a:ea typeface="ＭＳ Ｐゴシック" pitchFamily="34" charset="-128"/>
              </a:rPr>
              <a:t>ansvar</a:t>
            </a:r>
            <a:br>
              <a:rPr lang="en-GB" altLang="sv-SE" sz="3600" b="1" dirty="0">
                <a:solidFill>
                  <a:srgbClr val="0070C0"/>
                </a:solidFill>
                <a:ea typeface="ＭＳ Ｐゴシック" pitchFamily="34" charset="-128"/>
              </a:rPr>
            </a:br>
            <a:r>
              <a:rPr lang="en-GB" altLang="sv-SE" sz="3600" b="1" dirty="0">
                <a:solidFill>
                  <a:srgbClr val="0070C0"/>
                </a:solidFill>
                <a:ea typeface="ＭＳ Ｐゴシック" pitchFamily="34" charset="-128"/>
              </a:rPr>
              <a:t>(</a:t>
            </a:r>
            <a:r>
              <a:rPr lang="en-GB" altLang="sv-SE" sz="3600" b="1" dirty="0" err="1">
                <a:solidFill>
                  <a:srgbClr val="0070C0"/>
                </a:solidFill>
                <a:ea typeface="ＭＳ Ｐゴシック" pitchFamily="34" charset="-128"/>
              </a:rPr>
              <a:t>ska</a:t>
            </a:r>
            <a:r>
              <a:rPr lang="en-GB" altLang="sv-SE" sz="3600" b="1" dirty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n-GB" altLang="sv-SE" sz="3600" b="1" dirty="0" err="1">
                <a:solidFill>
                  <a:srgbClr val="0070C0"/>
                </a:solidFill>
                <a:ea typeface="ＭＳ Ｐゴシック" pitchFamily="34" charset="-128"/>
              </a:rPr>
              <a:t>bör</a:t>
            </a:r>
            <a:r>
              <a:rPr lang="en-GB" altLang="sv-SE" sz="3600" b="1" dirty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n-GB" altLang="sv-SE" sz="3600" b="1" dirty="0" err="1">
                <a:solidFill>
                  <a:srgbClr val="0070C0"/>
                </a:solidFill>
                <a:ea typeface="ＭＳ Ｐゴシック" pitchFamily="34" charset="-128"/>
              </a:rPr>
              <a:t>kan</a:t>
            </a:r>
            <a:r>
              <a:rPr lang="en-GB" altLang="sv-SE" sz="3600" b="1" dirty="0">
                <a:solidFill>
                  <a:srgbClr val="0070C0"/>
                </a:solidFill>
                <a:ea typeface="ＭＳ Ｐゴシック" pitchFamily="34" charset="-128"/>
              </a:rPr>
              <a:t>)</a:t>
            </a:r>
            <a:br>
              <a:rPr lang="en-US" altLang="sv-SE" sz="3600" b="1" dirty="0">
                <a:solidFill>
                  <a:srgbClr val="0070C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endParaRPr lang="en-GB" altLang="sv-SE" sz="3600" dirty="0">
              <a:solidFill>
                <a:srgbClr val="0070C0"/>
              </a:solidFill>
              <a:ea typeface="ＭＳ Ｐゴシック" pitchFamily="34" charset="-128"/>
            </a:endParaRPr>
          </a:p>
        </p:txBody>
      </p:sp>
      <p:sp>
        <p:nvSpPr>
          <p:cNvPr id="19459" name="Platshållare för innehåll 2"/>
          <p:cNvSpPr>
            <a:spLocks noGrp="1"/>
          </p:cNvSpPr>
          <p:nvPr>
            <p:ph idx="1"/>
          </p:nvPr>
        </p:nvSpPr>
        <p:spPr>
          <a:xfrm>
            <a:off x="1935164" y="2348881"/>
            <a:ext cx="8499475" cy="42217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sv-SE" b="1" dirty="0">
                <a:solidFill>
                  <a:srgbClr val="0070C0"/>
                </a:solidFill>
                <a:ea typeface="ＭＳ Ｐゴシック" pitchFamily="34" charset="-128"/>
              </a:rPr>
              <a:t>I </a:t>
            </a:r>
            <a:r>
              <a:rPr lang="en-US" altLang="sv-SE" b="1" dirty="0" err="1">
                <a:solidFill>
                  <a:srgbClr val="0070C0"/>
                </a:solidFill>
                <a:ea typeface="ＭＳ Ｐゴシック" pitchFamily="34" charset="-128"/>
              </a:rPr>
              <a:t>normalläge</a:t>
            </a:r>
            <a:r>
              <a:rPr lang="en-US" altLang="sv-SE" b="1" dirty="0">
                <a:solidFill>
                  <a:srgbClr val="0070C0"/>
                </a:solidFill>
                <a:ea typeface="ＭＳ Ｐゴシック" pitchFamily="34" charset="-128"/>
              </a:rPr>
              <a:t>:</a:t>
            </a:r>
          </a:p>
          <a:p>
            <a:pPr marL="0" indent="0">
              <a:buNone/>
            </a:pP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Användning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av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 mark och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vatten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 (plan o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bygglagen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miljöbalken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)</a:t>
            </a:r>
          </a:p>
          <a:p>
            <a:pPr marL="0" indent="0">
              <a:buNone/>
            </a:pP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VA-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försörjning</a:t>
            </a:r>
            <a:endParaRPr lang="en-US" altLang="sv-SE" dirty="0">
              <a:solidFill>
                <a:srgbClr val="0070C0"/>
              </a:solidFill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Offentliga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måltider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 till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förskola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skola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omsorgsboende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äldrevård</a:t>
            </a:r>
            <a:endParaRPr lang="en-US" altLang="sv-SE" dirty="0">
              <a:solidFill>
                <a:srgbClr val="0070C0"/>
              </a:solidFill>
              <a:ea typeface="ＭＳ Ｐゴシック" pitchFamily="34" charset="-128"/>
            </a:endParaRPr>
          </a:p>
          <a:p>
            <a:pPr marL="0" indent="0">
              <a:buNone/>
            </a:pPr>
            <a:endParaRPr lang="en-US" altLang="sv-SE" dirty="0">
              <a:solidFill>
                <a:srgbClr val="0070C0"/>
              </a:solidFill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sv-SE" b="1" dirty="0">
                <a:solidFill>
                  <a:srgbClr val="0070C0"/>
                </a:solidFill>
                <a:ea typeface="ＭＳ Ｐゴシック" pitchFamily="34" charset="-128"/>
              </a:rPr>
              <a:t>I </a:t>
            </a:r>
            <a:r>
              <a:rPr lang="en-US" altLang="sv-SE" b="1" dirty="0" err="1">
                <a:solidFill>
                  <a:srgbClr val="0070C0"/>
                </a:solidFill>
                <a:ea typeface="ＭＳ Ｐゴシック" pitchFamily="34" charset="-128"/>
              </a:rPr>
              <a:t>krisläge</a:t>
            </a:r>
            <a:r>
              <a:rPr lang="en-US" altLang="sv-SE" b="1" dirty="0">
                <a:solidFill>
                  <a:srgbClr val="0070C0"/>
                </a:solidFill>
                <a:ea typeface="ＭＳ Ｐゴシック" pitchFamily="34" charset="-128"/>
              </a:rPr>
              <a:t>:</a:t>
            </a:r>
          </a:p>
          <a:p>
            <a:pPr marL="0" indent="0">
              <a:buNone/>
            </a:pP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Samordningsansvar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,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internt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 och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privat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/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offentligt</a:t>
            </a:r>
            <a:endParaRPr lang="en-US" altLang="sv-SE" dirty="0">
              <a:solidFill>
                <a:srgbClr val="0070C0"/>
              </a:solidFill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Information till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medborgarna</a:t>
            </a:r>
            <a:endParaRPr lang="en-US" altLang="sv-SE" dirty="0">
              <a:solidFill>
                <a:srgbClr val="0070C0"/>
              </a:solidFill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Ta hand om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civilbefolkning</a:t>
            </a:r>
            <a:endParaRPr lang="en-US" altLang="sv-SE" dirty="0">
              <a:solidFill>
                <a:srgbClr val="0070C0"/>
              </a:solidFill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Understödja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försvarsmakten</a:t>
            </a:r>
            <a:endParaRPr lang="en-US" altLang="sv-SE" dirty="0">
              <a:solidFill>
                <a:srgbClr val="0070C0"/>
              </a:solidFill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Upprätthålla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samhällsviktig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verksamhet</a:t>
            </a:r>
            <a:endParaRPr lang="en-US" altLang="sv-SE" dirty="0">
              <a:solidFill>
                <a:srgbClr val="0070C0"/>
              </a:solidFill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Engagera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frivilliga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altLang="sv-SE" dirty="0" err="1">
                <a:solidFill>
                  <a:srgbClr val="0070C0"/>
                </a:solidFill>
                <a:ea typeface="ＭＳ Ｐゴシック" pitchFamily="34" charset="-128"/>
              </a:rPr>
              <a:t>resursgrupper</a:t>
            </a:r>
            <a:r>
              <a:rPr lang="en-US" altLang="sv-SE" dirty="0">
                <a:solidFill>
                  <a:srgbClr val="0070C0"/>
                </a:solidFill>
                <a:ea typeface="ＭＳ Ｐゴシック" pitchFamily="34" charset="-128"/>
              </a:rPr>
              <a:t>, FRG</a:t>
            </a:r>
          </a:p>
          <a:p>
            <a:pPr marL="0" indent="0">
              <a:buNone/>
            </a:pPr>
            <a:endParaRPr lang="en-US" altLang="sv-SE" dirty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pic>
        <p:nvPicPr>
          <p:cNvPr id="19460" name="Picture 2" descr="SK_liggan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3" y="49213"/>
            <a:ext cx="1714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" descr="vagen_g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3425"/>
            <a:ext cx="91440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/>
          <p:cNvSpPr/>
          <p:nvPr/>
        </p:nvSpPr>
        <p:spPr>
          <a:xfrm>
            <a:off x="1740618" y="196646"/>
            <a:ext cx="4429125" cy="5143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DO" b="1" dirty="0">
                <a:solidFill>
                  <a:srgbClr val="0070C0"/>
                </a:solidFill>
                <a:latin typeface="Verdana" pitchFamily="34" charset="0"/>
              </a:rPr>
              <a:t>Livsmedelsförsörjningsstrategi</a:t>
            </a:r>
          </a:p>
        </p:txBody>
      </p:sp>
    </p:spTree>
    <p:extLst>
      <p:ext uri="{BB962C8B-B14F-4D97-AF65-F5344CB8AC3E}">
        <p14:creationId xmlns:p14="http://schemas.microsoft.com/office/powerpoint/2010/main" val="1856889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2590799" y="1761067"/>
            <a:ext cx="5866264" cy="324766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v-SE" sz="5300" dirty="0">
                <a:latin typeface="Core Slab M 65 Bold"/>
              </a:rPr>
              <a:t>Tack!</a:t>
            </a:r>
            <a:br>
              <a:rPr lang="sv-SE" sz="5400" dirty="0"/>
            </a:br>
            <a:r>
              <a:rPr lang="sv-SE" sz="3100" dirty="0" err="1">
                <a:latin typeface="Core Slab M 65 Bold"/>
              </a:rPr>
              <a:t>Facebook</a:t>
            </a:r>
            <a:r>
              <a:rPr lang="sv-SE" sz="3100" dirty="0">
                <a:latin typeface="Core Slab M 65 Bold"/>
              </a:rPr>
              <a:t>: MatLust</a:t>
            </a:r>
            <a:br>
              <a:rPr lang="sv-SE" sz="3100" dirty="0">
                <a:latin typeface="Core Slab M 65 Bold"/>
              </a:rPr>
            </a:br>
            <a:r>
              <a:rPr lang="sv-SE" sz="3100" dirty="0" err="1">
                <a:latin typeface="Core Slab M 65 Bold"/>
              </a:rPr>
              <a:t>Instagram</a:t>
            </a:r>
            <a:r>
              <a:rPr lang="sv-SE" sz="3100" dirty="0">
                <a:latin typeface="Core Slab M 65 Bold"/>
              </a:rPr>
              <a:t>: MatLust</a:t>
            </a:r>
            <a:br>
              <a:rPr lang="sv-SE" sz="3100" dirty="0"/>
            </a:br>
            <a:r>
              <a:rPr lang="sv-SE" sz="3100" dirty="0">
                <a:latin typeface="Core Slab M 65 Bold"/>
              </a:rPr>
              <a:t>sara.jervfors@sodertalje.se</a:t>
            </a:r>
            <a:br>
              <a:rPr lang="sv-SE" sz="3100" dirty="0"/>
            </a:br>
            <a:endParaRPr lang="sv-SE" sz="3100" dirty="0">
              <a:latin typeface="Core Slab M 45 Regular" panose="020F0503030302020204" charset="0"/>
              <a:cs typeface="Core Slab M 45 Regular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57" y="5979514"/>
            <a:ext cx="9144000" cy="52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61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</Words>
  <Application>Microsoft Office PowerPoint</Application>
  <PresentationFormat>Bredbild</PresentationFormat>
  <Paragraphs>70</Paragraphs>
  <Slides>15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Core Slab M 45 Regular</vt:lpstr>
      <vt:lpstr>Core Slab M 65 Bold</vt:lpstr>
      <vt:lpstr>Core Slab M 85 Heavy</vt:lpstr>
      <vt:lpstr>Verdana</vt:lpstr>
      <vt:lpstr>Wingdings</vt:lpstr>
      <vt:lpstr>Office-tema</vt:lpstr>
      <vt:lpstr>Kommunal avtalssamverkan  Sara Jervfors, kostchef/ chef MatLust Mats Johanesson, samhällsbyggnadsstrateg     </vt:lpstr>
      <vt:lpstr>Nod för Hållbara livsmedel</vt:lpstr>
      <vt:lpstr>PowerPoint-presentation</vt:lpstr>
      <vt:lpstr> - Förvaltning   - Upphandingar     </vt:lpstr>
      <vt:lpstr>PowerPoint-presentation</vt:lpstr>
      <vt:lpstr>PowerPoint-presentation</vt:lpstr>
      <vt:lpstr>     - Odlingsstrategi  -Livsmedelsförsörjning     </vt:lpstr>
      <vt:lpstr>Kommunens ansvar (ska, bör, kan) </vt:lpstr>
      <vt:lpstr>Tack! Facebook: MatLust Instagram: MatLust sara.jervfors@sodertalje.se </vt:lpstr>
      <vt:lpstr>PowerPoint-presentation</vt:lpstr>
      <vt:lpstr>Över till er! </vt:lpstr>
      <vt:lpstr>PowerPoint-presentation</vt:lpstr>
      <vt:lpstr>PowerPoint-presentation</vt:lpstr>
      <vt:lpstr>PowerPoint-presentation</vt:lpstr>
      <vt:lpstr>Nästa steg: 5 december, Södertälje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Kommunal avtalssamverkan  Sara Jervfors, kostchef/ chef MatLust Mats Johanesson, samhällsbyggnadsstrateg     </dc:title>
  <dc:creator>Teresa Sida Norgren</dc:creator>
  <cp:lastModifiedBy>Teresa Sida Norgren</cp:lastModifiedBy>
  <cp:revision>1</cp:revision>
  <dcterms:created xsi:type="dcterms:W3CDTF">2018-10-29T14:16:20Z</dcterms:created>
  <dcterms:modified xsi:type="dcterms:W3CDTF">2018-10-29T14:16:45Z</dcterms:modified>
</cp:coreProperties>
</file>