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9A7C22-B964-40D1-815F-ECA3D4312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AEF6C93-7C31-4DDC-B9EE-C7A76CD52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CF38FE4-750F-4357-B614-9AE3AF8F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3101-6479-44FC-BBFE-3F5AEE1126F5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DEF8807-4F8E-4D89-A886-9A324482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40698CC-3587-401D-82BD-7F682FAA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9295-3E0F-41C4-9748-E05BF9FB19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49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77415C-FE9B-4A0B-8F3D-8895A7AB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EBBAD05-F066-4D72-A627-001B4C48D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DDB1A9-7AFE-4A82-A441-1C9B0AFF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3101-6479-44FC-BBFE-3F5AEE1126F5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55D10F-A58B-4179-AFA9-E4DE7597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E7770F-C51E-47EC-B914-6B9A987E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9295-3E0F-41C4-9748-E05BF9FB19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750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DEBE381-2535-4E07-9633-A0501CB04E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70ADC03-DA29-448F-86B8-A19A18132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4796010-7188-471B-86E1-93FCB8A81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3101-6479-44FC-BBFE-3F5AEE1126F5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D4AB51-60F4-4E89-95C0-8FBB5D45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C6CD2-DD1E-45D4-AF2A-FFE83BDB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9295-3E0F-41C4-9748-E05BF9FB19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8883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A1C03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08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426F3D-BE18-4F2C-A402-A3A86D9A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943F1B-958D-46CB-9703-7151127B3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B36D07-12AE-4F9D-AC0A-CDA55A40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3101-6479-44FC-BBFE-3F5AEE1126F5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1D4EE4-2C4A-4D71-AA03-162990F15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4F2813-61E5-4741-989A-18E1447B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9295-3E0F-41C4-9748-E05BF9FB19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869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E0EA67-7E4A-4A4D-B43F-0DDA5C4E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4DE3C23-8A44-4BAC-B6D1-A843E8264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62A330-FEDE-4DCA-AC75-3371AB3FA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3101-6479-44FC-BBFE-3F5AEE1126F5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06855B-2212-4569-A232-8DAFD4127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871940-3B8A-42F5-97C3-2D7739310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9295-3E0F-41C4-9748-E05BF9FB19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516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CFAE44-AC50-476C-B444-7F8E8505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F9A5D2-B70F-4EF9-A2BA-3183510A4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A41A543-5267-4612-973B-3E37861DA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8E7B456-4701-41D7-A458-C97880C7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3101-6479-44FC-BBFE-3F5AEE1126F5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AF8144A-592C-4347-B3A9-8585042F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22FFA29-28C0-47EB-A8DA-2C0281A2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9295-3E0F-41C4-9748-E05BF9FB19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551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07EC6C-1D18-4872-875F-E6CF5BFE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E621887-555D-4163-B393-755F2AD26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6888ECC-4B3F-4EE6-8EDE-4AE03AB8D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B188BED-3BAE-43F7-9DE6-EA0260649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9DD6312-FB83-41AF-8C4B-4A5FE7787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4339193-E6A9-4107-BBD5-B6E2B3BF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3101-6479-44FC-BBFE-3F5AEE1126F5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A2AC31B-2503-4317-B3EC-BBB8ABBB5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47CCE27-CBA0-4538-B678-E406800E6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9295-3E0F-41C4-9748-E05BF9FB19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531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FBBC6D-C6EC-402D-93F5-4D37F6F28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1A4619-2F43-4A1A-86F8-BB2D4269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3101-6479-44FC-BBFE-3F5AEE1126F5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0B15153-20C5-462A-9022-8297B3F0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FF3C340-200D-4B97-9BBD-0FBE6165E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9295-3E0F-41C4-9748-E05BF9FB19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78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C5CECF3-A5A6-4884-A98B-E2025963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3101-6479-44FC-BBFE-3F5AEE1126F5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B301163-EDFC-4F48-A1A2-F22EF533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DF9A716-FF3E-45E6-90AB-D3EE9D0C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9295-3E0F-41C4-9748-E05BF9FB19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237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B89DE4-18BE-4C2E-AF73-49430BE6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AF405E-02B9-49D9-82BD-6130D7E19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1D292C-EAB7-448D-ABCB-3D75269CA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2C93796-82B9-4BD3-A080-0976D029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3101-6479-44FC-BBFE-3F5AEE1126F5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3FAA357-C9EA-4A79-A63A-36AC36D74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89667F6-37E2-42B5-B27F-44D1FE25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9295-3E0F-41C4-9748-E05BF9FB19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49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2F88B4-95AC-4490-BF1C-2E756B10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E4042CD-613E-40F2-BE8B-6DB472CCA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B1F68C-FBEB-441B-9C8C-57A6BE67A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23E5A72-47FC-4C2E-85DB-CF714A179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3101-6479-44FC-BBFE-3F5AEE1126F5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21F2AE5-EF46-4A51-93DD-038B0DD9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C3660CA-7DDE-4EC0-975F-A70E3B60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9295-3E0F-41C4-9748-E05BF9FB19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375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BE7EA71-28A3-43B5-9998-B95ED7ADF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6430A7-2EE2-456A-BB26-EDD937FD2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01EB13-1D32-4727-B79A-BE60F48AD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F3101-6479-44FC-BBFE-3F5AEE1126F5}" type="datetimeFigureOut">
              <a:rPr lang="sv-SE" smtClean="0"/>
              <a:t>2018-10-29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5A7E47-D771-428A-BDD8-3F4369FF4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92FB6C-4163-4DB0-B1CB-4EA4B5526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79295-3E0F-41C4-9748-E05BF9FB19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776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g"/><Relationship Id="rId5" Type="http://schemas.openxmlformats.org/officeDocument/2006/relationships/image" Target="../media/image26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96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30413" y="6224117"/>
            <a:ext cx="9963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A1C037"/>
                </a:solidFill>
                <a:latin typeface="Arial"/>
                <a:cs typeface="Arial"/>
              </a:rPr>
              <a:t>»</a:t>
            </a:r>
            <a:r>
              <a:rPr sz="1400" spc="-50" dirty="0">
                <a:solidFill>
                  <a:srgbClr val="A1C03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1C037"/>
                </a:solidFill>
                <a:latin typeface="Arial"/>
                <a:cs typeface="Arial"/>
              </a:rPr>
              <a:t>matlust.eu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59940" y="147692"/>
            <a:ext cx="7486650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Näringslivsutveckling </a:t>
            </a:r>
            <a:r>
              <a:rPr spc="-10" dirty="0">
                <a:latin typeface="Arial"/>
                <a:cs typeface="Arial"/>
              </a:rPr>
              <a:t>&amp;offentliga</a:t>
            </a:r>
            <a:r>
              <a:rPr spc="-9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måltiden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38044" y="3594989"/>
          <a:ext cx="4791710" cy="679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0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195172" y="3692652"/>
            <a:ext cx="4443095" cy="52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0"/>
              </a:lnSpc>
              <a:tabLst>
                <a:tab pos="589915" algn="l"/>
                <a:tab pos="3021965" algn="l"/>
              </a:tabLst>
            </a:pPr>
            <a:r>
              <a:rPr sz="1100" b="1" spc="-65" dirty="0">
                <a:solidFill>
                  <a:srgbClr val="FFFFFF"/>
                </a:solidFill>
                <a:latin typeface="Trebuchet MS"/>
                <a:cs typeface="Trebuchet MS"/>
              </a:rPr>
              <a:t>Reserv	</a:t>
            </a:r>
            <a:r>
              <a:rPr sz="1100" b="1" spc="-55" dirty="0">
                <a:solidFill>
                  <a:srgbClr val="FFFFFF"/>
                </a:solidFill>
                <a:latin typeface="Trebuchet MS"/>
                <a:cs typeface="Trebuchet MS"/>
              </a:rPr>
              <a:t>Spannmål	</a:t>
            </a:r>
            <a:r>
              <a:rPr sz="1100" b="1" spc="-65" dirty="0">
                <a:solidFill>
                  <a:srgbClr val="FFFFFF"/>
                </a:solidFill>
                <a:latin typeface="Trebuchet MS"/>
                <a:cs typeface="Trebuchet MS"/>
              </a:rPr>
              <a:t>Kerstin Björklund</a:t>
            </a:r>
            <a:r>
              <a:rPr sz="1100" b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-65" dirty="0">
                <a:solidFill>
                  <a:srgbClr val="FFFFFF"/>
                </a:solidFill>
                <a:latin typeface="Trebuchet MS"/>
                <a:cs typeface="Trebuchet MS"/>
              </a:rPr>
              <a:t>och</a:t>
            </a:r>
            <a:endParaRPr sz="1100">
              <a:latin typeface="Trebuchet MS"/>
              <a:cs typeface="Trebuchet MS"/>
            </a:endParaRPr>
          </a:p>
          <a:p>
            <a:pPr marL="3021965">
              <a:lnSpc>
                <a:spcPts val="1520"/>
              </a:lnSpc>
              <a:spcBef>
                <a:spcPts val="75"/>
              </a:spcBef>
            </a:pPr>
            <a:r>
              <a:rPr sz="1100" b="1" spc="-65" dirty="0">
                <a:solidFill>
                  <a:srgbClr val="FFFFFF"/>
                </a:solidFill>
                <a:latin typeface="Trebuchet MS"/>
                <a:cs typeface="Trebuchet MS"/>
              </a:rPr>
              <a:t>Kerstin </a:t>
            </a:r>
            <a:r>
              <a:rPr sz="1100" b="1" spc="-80" dirty="0">
                <a:solidFill>
                  <a:srgbClr val="FFFFFF"/>
                </a:solidFill>
                <a:latin typeface="Trebuchet MS"/>
                <a:cs typeface="Trebuchet MS"/>
              </a:rPr>
              <a:t>Fredlund,</a:t>
            </a:r>
            <a:r>
              <a:rPr sz="1100" b="1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-40" dirty="0">
                <a:solidFill>
                  <a:srgbClr val="FFFFFF"/>
                </a:solidFill>
                <a:latin typeface="Trebuchet MS"/>
                <a:cs typeface="Trebuchet MS"/>
              </a:rPr>
              <a:t>Warbo  </a:t>
            </a:r>
            <a:r>
              <a:rPr sz="1100" b="1" spc="-65" dirty="0">
                <a:solidFill>
                  <a:srgbClr val="FFFFFF"/>
                </a:solidFill>
                <a:latin typeface="Trebuchet MS"/>
                <a:cs typeface="Trebuchet MS"/>
              </a:rPr>
              <a:t>Kvarn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53704" y="1412773"/>
            <a:ext cx="8128000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32482" y="6074460"/>
            <a:ext cx="5909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204" dirty="0">
                <a:solidFill>
                  <a:srgbClr val="363636"/>
                </a:solidFill>
                <a:latin typeface="Trebuchet MS"/>
                <a:cs typeface="Trebuchet MS"/>
              </a:rPr>
              <a:t>Eva </a:t>
            </a:r>
            <a:r>
              <a:rPr sz="2800" b="1" spc="-195" dirty="0">
                <a:solidFill>
                  <a:srgbClr val="363636"/>
                </a:solidFill>
                <a:latin typeface="Trebuchet MS"/>
                <a:cs typeface="Trebuchet MS"/>
              </a:rPr>
              <a:t>Helén, </a:t>
            </a:r>
            <a:r>
              <a:rPr sz="2800" b="1" spc="-130" dirty="0">
                <a:solidFill>
                  <a:srgbClr val="363636"/>
                </a:solidFill>
                <a:latin typeface="Trebuchet MS"/>
                <a:cs typeface="Trebuchet MS"/>
              </a:rPr>
              <a:t>MatLust/Södertälje</a:t>
            </a:r>
            <a:r>
              <a:rPr sz="2800" b="1" spc="-150" dirty="0">
                <a:solidFill>
                  <a:srgbClr val="363636"/>
                </a:solidFill>
                <a:latin typeface="Trebuchet MS"/>
                <a:cs typeface="Trebuchet MS"/>
              </a:rPr>
              <a:t> </a:t>
            </a:r>
            <a:r>
              <a:rPr sz="2800" b="1" spc="-155" dirty="0">
                <a:solidFill>
                  <a:srgbClr val="363636"/>
                </a:solidFill>
                <a:latin typeface="Trebuchet MS"/>
                <a:cs typeface="Trebuchet MS"/>
              </a:rPr>
              <a:t>kommun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96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30413" y="6224117"/>
            <a:ext cx="9963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A1C037"/>
                </a:solidFill>
                <a:latin typeface="Arial"/>
                <a:cs typeface="Arial"/>
              </a:rPr>
              <a:t>»</a:t>
            </a:r>
            <a:r>
              <a:rPr sz="1400" spc="-50" dirty="0">
                <a:solidFill>
                  <a:srgbClr val="A1C03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1C037"/>
                </a:solidFill>
                <a:latin typeface="Arial"/>
                <a:cs typeface="Arial"/>
              </a:rPr>
              <a:t>matlust.eu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59940" y="574678"/>
            <a:ext cx="2801620" cy="51371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Från ris till</a:t>
            </a:r>
            <a:r>
              <a:rPr b="0" spc="-1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korn</a:t>
            </a:r>
          </a:p>
        </p:txBody>
      </p:sp>
      <p:sp>
        <p:nvSpPr>
          <p:cNvPr id="5" name="object 5"/>
          <p:cNvSpPr/>
          <p:nvPr/>
        </p:nvSpPr>
        <p:spPr>
          <a:xfrm>
            <a:off x="4980304" y="2139835"/>
            <a:ext cx="5687694" cy="3803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7974" y="2139835"/>
            <a:ext cx="3803650" cy="3803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62800" y="592965"/>
            <a:ext cx="3048000" cy="1234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96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37033" y="6253708"/>
            <a:ext cx="129685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spc="-5" dirty="0" err="1">
                <a:solidFill>
                  <a:srgbClr val="A1C037"/>
                </a:solidFill>
                <a:latin typeface="Arial"/>
                <a:cs typeface="Arial"/>
              </a:rPr>
              <a:t>matl</a:t>
            </a:r>
            <a:r>
              <a:rPr lang="sv-SE" sz="1400" spc="-5" dirty="0">
                <a:solidFill>
                  <a:srgbClr val="A1C037"/>
                </a:solidFill>
                <a:latin typeface="Arial"/>
                <a:cs typeface="Arial"/>
              </a:rPr>
              <a:t>ust.eu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9940" y="574678"/>
            <a:ext cx="2419350" cy="51371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Arial"/>
                <a:cs typeface="Arial"/>
              </a:rPr>
              <a:t>Surdegspitan</a:t>
            </a:r>
          </a:p>
        </p:txBody>
      </p:sp>
      <p:sp>
        <p:nvSpPr>
          <p:cNvPr id="6" name="object 6"/>
          <p:cNvSpPr/>
          <p:nvPr/>
        </p:nvSpPr>
        <p:spPr>
          <a:xfrm>
            <a:off x="5595111" y="2114550"/>
            <a:ext cx="1720088" cy="1504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7891" y="1575605"/>
            <a:ext cx="7031904" cy="49169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49403" y="308032"/>
            <a:ext cx="2585212" cy="10470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4728" y="137612"/>
            <a:ext cx="2721552" cy="13969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3113" y="6253708"/>
            <a:ext cx="9969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dirty="0">
                <a:solidFill>
                  <a:srgbClr val="A1C037"/>
                </a:solidFill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16097" y="6458892"/>
            <a:ext cx="8483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A1C037"/>
                </a:solidFill>
                <a:latin typeface="Arial"/>
                <a:cs typeface="Arial"/>
              </a:rPr>
              <a:t>matlust.eu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59940" y="147692"/>
            <a:ext cx="6071870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latin typeface="Arial"/>
                <a:cs typeface="Arial"/>
              </a:rPr>
              <a:t>Hållbara </a:t>
            </a:r>
            <a:r>
              <a:rPr b="0" dirty="0">
                <a:latin typeface="Arial"/>
                <a:cs typeface="Arial"/>
              </a:rPr>
              <a:t>volymmål för</a:t>
            </a:r>
            <a:r>
              <a:rPr spc="-9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kommunen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/>
          </p:nvPr>
        </p:nvGraphicFramePr>
        <p:xfrm>
          <a:off x="2059942" y="1515376"/>
          <a:ext cx="7852411" cy="5139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3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9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744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Ersätta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1C03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Produkt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1C037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41910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Mål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olym  </a:t>
                      </a:r>
                      <a:r>
                        <a:rPr sz="2400" b="1" spc="-2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2018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1C037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21462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 </a:t>
                      </a:r>
                      <a:r>
                        <a:rPr sz="24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ökning  </a:t>
                      </a:r>
                      <a:r>
                        <a:rPr sz="2400" b="1" spc="-1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Från</a:t>
                      </a:r>
                      <a:r>
                        <a:rPr sz="2400" b="1" spc="-2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2017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1C0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460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10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Ris/bulgur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CE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406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35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Helt </a:t>
                      </a:r>
                      <a:r>
                        <a:rPr sz="2400" b="1" spc="-155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korn  </a:t>
                      </a:r>
                      <a:r>
                        <a:rPr sz="2400" b="1" spc="-85" dirty="0" err="1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Matvete</a:t>
                      </a:r>
                      <a:r>
                        <a:rPr sz="2400" b="1" spc="-85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sz="2400" b="1" dirty="0" err="1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Na</a:t>
                      </a:r>
                      <a:r>
                        <a:rPr sz="2400" b="1" spc="-60" dirty="0" err="1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k</a:t>
                      </a:r>
                      <a:r>
                        <a:rPr sz="2400" b="1" spc="-5" dirty="0" err="1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en</a:t>
                      </a:r>
                      <a:r>
                        <a:rPr sz="2400" b="1" spc="-15" dirty="0" err="1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2400" b="1" spc="-35" dirty="0" err="1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2400" b="1" spc="-5" dirty="0" err="1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lang="sv-SE" sz="2400" b="1" spc="-25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re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CE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45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2400" spc="-200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spc="-90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ton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CE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65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r>
                        <a:rPr sz="2400" spc="-195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spc="60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70%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90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Ris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45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sz="2400" spc="-200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spc="-90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ton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150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2400" spc="-200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spc="55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30%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85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Annat</a:t>
                      </a:r>
                      <a:r>
                        <a:rPr sz="2400" spc="-215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spc="-85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bröd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CE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125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Surdegspita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CE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90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30.000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CE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95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Fanns</a:t>
                      </a:r>
                      <a:r>
                        <a:rPr sz="2400" spc="-225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spc="-125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inte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140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Kött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135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Viltköttfärs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45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2400" spc="-195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spc="-90" dirty="0">
                          <a:solidFill>
                            <a:srgbClr val="363636"/>
                          </a:solidFill>
                          <a:latin typeface="Trebuchet MS"/>
                          <a:cs typeface="Trebuchet MS"/>
                        </a:rPr>
                        <a:t>ton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96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30413" y="6224117"/>
            <a:ext cx="9963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A1C037"/>
                </a:solidFill>
                <a:latin typeface="Arial"/>
                <a:cs typeface="Arial"/>
              </a:rPr>
              <a:t>»</a:t>
            </a:r>
            <a:r>
              <a:rPr sz="1400" spc="-50" dirty="0">
                <a:solidFill>
                  <a:srgbClr val="A1C03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1C037"/>
                </a:solidFill>
                <a:latin typeface="Arial"/>
                <a:cs typeface="Arial"/>
              </a:rPr>
              <a:t>matlust.eu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3" y="2197610"/>
            <a:ext cx="4666615" cy="3114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6229" y="2197610"/>
            <a:ext cx="4541773" cy="31422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62200" y="774952"/>
            <a:ext cx="10515600" cy="50590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828675" marR="5080" indent="-814705">
              <a:lnSpc>
                <a:spcPct val="100000"/>
              </a:lnSpc>
              <a:spcBef>
                <a:spcPts val="105"/>
              </a:spcBef>
            </a:pPr>
            <a:r>
              <a:rPr spc="30" dirty="0"/>
              <a:t>Mat </a:t>
            </a:r>
            <a:r>
              <a:rPr spc="-185" dirty="0"/>
              <a:t>för </a:t>
            </a:r>
            <a:r>
              <a:rPr spc="-170" dirty="0"/>
              <a:t>att </a:t>
            </a:r>
            <a:r>
              <a:rPr spc="-175" dirty="0"/>
              <a:t>stärka kommunens  </a:t>
            </a:r>
            <a:r>
              <a:rPr spc="-180" dirty="0"/>
              <a:t>varumärkesbyggande</a:t>
            </a:r>
          </a:p>
        </p:txBody>
      </p:sp>
      <p:sp>
        <p:nvSpPr>
          <p:cNvPr id="7" name="object 7"/>
          <p:cNvSpPr/>
          <p:nvPr/>
        </p:nvSpPr>
        <p:spPr>
          <a:xfrm>
            <a:off x="4210050" y="5697296"/>
            <a:ext cx="3695700" cy="565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5555" y="260692"/>
            <a:ext cx="8136890" cy="5904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91230" y="1936765"/>
            <a:ext cx="1656714" cy="464871"/>
          </a:xfrm>
          <a:prstGeom prst="rect">
            <a:avLst/>
          </a:prstGeom>
          <a:solidFill>
            <a:srgbClr val="938953"/>
          </a:solidFill>
          <a:ln w="25400">
            <a:solidFill>
              <a:srgbClr val="768B25"/>
            </a:solidFill>
          </a:ln>
        </p:spPr>
        <p:txBody>
          <a:bodyPr vert="horz" wrap="square" lIns="0" tIns="155575" rIns="0" bIns="0" rtlCol="0">
            <a:spAutoFit/>
          </a:bodyPr>
          <a:lstStyle/>
          <a:p>
            <a:pPr marL="92710">
              <a:spcBef>
                <a:spcPts val="1225"/>
              </a:spcBef>
            </a:pPr>
            <a:r>
              <a:rPr sz="2000" b="1" i="1" spc="-160" dirty="0">
                <a:solidFill>
                  <a:srgbClr val="FFFFFF"/>
                </a:solidFill>
                <a:latin typeface="Trebuchet MS"/>
                <a:cs typeface="Trebuchet MS"/>
              </a:rPr>
              <a:t>Gråärtsfalafel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54620" y="2028497"/>
            <a:ext cx="1656714" cy="464871"/>
          </a:xfrm>
          <a:prstGeom prst="rect">
            <a:avLst/>
          </a:prstGeom>
          <a:solidFill>
            <a:srgbClr val="E37822"/>
          </a:solidFill>
          <a:ln w="25400">
            <a:solidFill>
              <a:srgbClr val="768B25"/>
            </a:solidFill>
          </a:ln>
        </p:spPr>
        <p:txBody>
          <a:bodyPr vert="horz" wrap="square" lIns="0" tIns="155575" rIns="0" bIns="0" rtlCol="0" anchor="ctr">
            <a:spAutoFit/>
          </a:bodyPr>
          <a:lstStyle/>
          <a:p>
            <a:pPr marL="203200">
              <a:lnSpc>
                <a:spcPct val="100000"/>
              </a:lnSpc>
              <a:spcBef>
                <a:spcPts val="1225"/>
              </a:spcBef>
            </a:pPr>
            <a:r>
              <a:rPr sz="2000" i="1" spc="-125" dirty="0">
                <a:solidFill>
                  <a:srgbClr val="FFFFFF"/>
                </a:solidFill>
                <a:latin typeface="Trebuchet MS"/>
                <a:cs typeface="Trebuchet MS"/>
              </a:rPr>
              <a:t>SurdegsPita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5909" y="1936765"/>
            <a:ext cx="1656714" cy="464871"/>
          </a:xfrm>
          <a:prstGeom prst="rect">
            <a:avLst/>
          </a:prstGeom>
          <a:solidFill>
            <a:srgbClr val="C00000"/>
          </a:solidFill>
          <a:ln w="25400">
            <a:solidFill>
              <a:srgbClr val="768B25"/>
            </a:solidFill>
          </a:ln>
        </p:spPr>
        <p:txBody>
          <a:bodyPr vert="horz" wrap="square" lIns="0" tIns="155575" rIns="0" bIns="0" rtlCol="0">
            <a:spAutoFit/>
          </a:bodyPr>
          <a:lstStyle/>
          <a:p>
            <a:pPr marL="130175">
              <a:spcBef>
                <a:spcPts val="1225"/>
              </a:spcBef>
            </a:pPr>
            <a:r>
              <a:rPr sz="2000" b="1" i="1" spc="-114" dirty="0">
                <a:solidFill>
                  <a:srgbClr val="FFFFFF"/>
                </a:solidFill>
                <a:latin typeface="Trebuchet MS"/>
                <a:cs typeface="Trebuchet MS"/>
              </a:rPr>
              <a:t>Hönssouvlaki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18922" y="6276553"/>
            <a:ext cx="92647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130" dirty="0">
                <a:solidFill>
                  <a:srgbClr val="363636"/>
                </a:solidFill>
                <a:latin typeface="Trebuchet MS"/>
              </a:rPr>
              <a:t>Nya innovativa livsmedel med </a:t>
            </a:r>
            <a:r>
              <a:rPr sz="2400" b="1" spc="-130" dirty="0" err="1">
                <a:solidFill>
                  <a:srgbClr val="363636"/>
                </a:solidFill>
                <a:latin typeface="Trebuchet MS"/>
              </a:rPr>
              <a:t>svenska</a:t>
            </a:r>
            <a:r>
              <a:rPr sz="2400" b="1" spc="-130" dirty="0">
                <a:solidFill>
                  <a:srgbClr val="363636"/>
                </a:solidFill>
                <a:latin typeface="Trebuchet MS"/>
              </a:rPr>
              <a:t> </a:t>
            </a:r>
            <a:r>
              <a:rPr sz="2400" b="1" spc="-130" dirty="0" err="1">
                <a:solidFill>
                  <a:srgbClr val="363636"/>
                </a:solidFill>
                <a:latin typeface="Trebuchet MS"/>
              </a:rPr>
              <a:t>råvaror</a:t>
            </a:r>
            <a:r>
              <a:rPr lang="sv-SE" sz="2400" b="1" spc="-130" dirty="0">
                <a:solidFill>
                  <a:srgbClr val="363636"/>
                </a:solidFill>
                <a:latin typeface="Trebuchet MS"/>
              </a:rPr>
              <a:t> </a:t>
            </a:r>
            <a:r>
              <a:rPr sz="2400" b="1" spc="-130" dirty="0" err="1">
                <a:solidFill>
                  <a:srgbClr val="363636"/>
                </a:solidFill>
                <a:latin typeface="Trebuchet MS"/>
              </a:rPr>
              <a:t>och</a:t>
            </a:r>
            <a:r>
              <a:rPr sz="2400" b="1" spc="-130" dirty="0">
                <a:solidFill>
                  <a:srgbClr val="363636"/>
                </a:solidFill>
                <a:latin typeface="Trebuchet MS"/>
              </a:rPr>
              <a:t> </a:t>
            </a:r>
            <a:r>
              <a:rPr sz="2400" b="1" spc="-130" dirty="0" err="1">
                <a:solidFill>
                  <a:srgbClr val="363636"/>
                </a:solidFill>
                <a:latin typeface="Trebuchet MS"/>
              </a:rPr>
              <a:t>invandrad</a:t>
            </a:r>
            <a:r>
              <a:rPr lang="sv-SE" sz="2400" b="1" spc="-130" dirty="0">
                <a:solidFill>
                  <a:srgbClr val="363636"/>
                </a:solidFill>
                <a:latin typeface="Trebuchet MS"/>
              </a:rPr>
              <a:t> ma</a:t>
            </a:r>
            <a:r>
              <a:rPr lang="sv-SE" sz="2400" b="1" spc="-130" dirty="0">
                <a:solidFill>
                  <a:srgbClr val="363636"/>
                </a:solidFill>
                <a:latin typeface="Trebuchet MS"/>
                <a:cs typeface="Trebuchet MS"/>
              </a:rPr>
              <a:t>tkultur</a:t>
            </a:r>
            <a:endParaRPr sz="2100" baseline="11904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8241" y="3862339"/>
            <a:ext cx="1805305" cy="646331"/>
          </a:xfrm>
          <a:prstGeom prst="rect">
            <a:avLst/>
          </a:prstGeom>
          <a:solidFill>
            <a:srgbClr val="A1C037"/>
          </a:solidFill>
        </p:spPr>
        <p:txBody>
          <a:bodyPr vert="horz" wrap="square" lIns="0" tIns="30480" rIns="0" bIns="0" rtlCol="0">
            <a:spAutoFit/>
          </a:bodyPr>
          <a:lstStyle/>
          <a:p>
            <a:pPr marL="1270" algn="ctr">
              <a:spcBef>
                <a:spcPts val="240"/>
              </a:spcBef>
            </a:pPr>
            <a:r>
              <a:rPr sz="2000" b="1" i="1" spc="-135" dirty="0">
                <a:solidFill>
                  <a:srgbClr val="FFFFFF"/>
                </a:solidFill>
                <a:latin typeface="Trebuchet MS"/>
                <a:cs typeface="Trebuchet MS"/>
              </a:rPr>
              <a:t>Grönsaker</a:t>
            </a:r>
            <a:endParaRPr sz="2000">
              <a:latin typeface="Trebuchet MS"/>
              <a:cs typeface="Trebuchet MS"/>
            </a:endParaRPr>
          </a:p>
          <a:p>
            <a:pPr marL="2540" algn="ctr"/>
            <a:r>
              <a:rPr sz="2000" b="1" i="1" spc="-16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00" b="1" i="1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i="1" spc="-100" dirty="0">
                <a:solidFill>
                  <a:srgbClr val="FFFFFF"/>
                </a:solidFill>
                <a:latin typeface="Trebuchet MS"/>
                <a:cs typeface="Trebuchet MS"/>
              </a:rPr>
              <a:t>säsong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35555" y="260680"/>
            <a:ext cx="8136890" cy="1245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96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30413" y="6224117"/>
            <a:ext cx="9963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A1C037"/>
                </a:solidFill>
                <a:latin typeface="Arial"/>
                <a:cs typeface="Arial"/>
              </a:rPr>
              <a:t>»</a:t>
            </a:r>
            <a:r>
              <a:rPr sz="1400" spc="-50" dirty="0">
                <a:solidFill>
                  <a:srgbClr val="A1C03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1C037"/>
                </a:solidFill>
                <a:latin typeface="Arial"/>
                <a:cs typeface="Arial"/>
              </a:rPr>
              <a:t>matlust.eu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59940" y="574678"/>
            <a:ext cx="7735570" cy="51371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Arial"/>
                <a:cs typeface="Arial"/>
              </a:rPr>
              <a:t>Surdegspitan </a:t>
            </a:r>
            <a:r>
              <a:rPr b="0" dirty="0">
                <a:latin typeface="Arial"/>
                <a:cs typeface="Arial"/>
              </a:rPr>
              <a:t>- </a:t>
            </a:r>
            <a:r>
              <a:rPr b="0" spc="-10" dirty="0">
                <a:latin typeface="Arial"/>
                <a:cs typeface="Arial"/>
              </a:rPr>
              <a:t>Vinnare </a:t>
            </a:r>
            <a:r>
              <a:rPr b="0" dirty="0">
                <a:latin typeface="Arial"/>
                <a:cs typeface="Arial"/>
              </a:rPr>
              <a:t>Matverk</a:t>
            </a:r>
            <a:r>
              <a:rPr b="0" spc="-10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Stockholm</a:t>
            </a:r>
          </a:p>
        </p:txBody>
      </p:sp>
      <p:sp>
        <p:nvSpPr>
          <p:cNvPr id="5" name="object 5"/>
          <p:cNvSpPr/>
          <p:nvPr/>
        </p:nvSpPr>
        <p:spPr>
          <a:xfrm>
            <a:off x="2032003" y="1522349"/>
            <a:ext cx="7016369" cy="5021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3" y="348741"/>
            <a:ext cx="9963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A1C037"/>
                </a:solidFill>
                <a:latin typeface="Arial"/>
                <a:cs typeface="Arial"/>
              </a:rPr>
              <a:t>»</a:t>
            </a:r>
            <a:r>
              <a:rPr sz="1400" spc="-50" dirty="0">
                <a:solidFill>
                  <a:srgbClr val="A1C03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1C037"/>
                </a:solidFill>
                <a:latin typeface="Arial"/>
                <a:cs typeface="Arial"/>
              </a:rPr>
              <a:t>matlust.eu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0"/>
            <a:ext cx="9144000" cy="96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03741" y="3"/>
            <a:ext cx="931240" cy="12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60245" y="3490891"/>
            <a:ext cx="30092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pc="-5" dirty="0">
                <a:solidFill>
                  <a:srgbClr val="9C9C9C"/>
                </a:solidFill>
                <a:latin typeface="Arial"/>
                <a:cs typeface="Arial"/>
              </a:rPr>
              <a:t>Klicka </a:t>
            </a:r>
            <a:r>
              <a:rPr spc="-10" dirty="0">
                <a:solidFill>
                  <a:srgbClr val="9C9C9C"/>
                </a:solidFill>
                <a:latin typeface="Arial"/>
                <a:cs typeface="Arial"/>
              </a:rPr>
              <a:t>här </a:t>
            </a:r>
            <a:r>
              <a:rPr spc="-5" dirty="0">
                <a:solidFill>
                  <a:srgbClr val="9C9C9C"/>
                </a:solidFill>
                <a:latin typeface="Arial"/>
                <a:cs typeface="Arial"/>
              </a:rPr>
              <a:t>för </a:t>
            </a:r>
            <a:r>
              <a:rPr dirty="0">
                <a:solidFill>
                  <a:srgbClr val="9C9C9C"/>
                </a:solidFill>
                <a:latin typeface="Arial"/>
                <a:cs typeface="Arial"/>
              </a:rPr>
              <a:t>att </a:t>
            </a:r>
            <a:r>
              <a:rPr spc="-5" dirty="0">
                <a:solidFill>
                  <a:srgbClr val="9C9C9C"/>
                </a:solidFill>
                <a:latin typeface="Arial"/>
                <a:cs typeface="Arial"/>
              </a:rPr>
              <a:t>ändra</a:t>
            </a:r>
            <a:r>
              <a:rPr spc="-20" dirty="0">
                <a:solidFill>
                  <a:srgbClr val="9C9C9C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9C9C9C"/>
                </a:solidFill>
                <a:latin typeface="Arial"/>
                <a:cs typeface="Arial"/>
              </a:rPr>
              <a:t>format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51582" y="1342199"/>
            <a:ext cx="7376414" cy="49329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30576" y="673991"/>
            <a:ext cx="4867910" cy="51371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0" dirty="0"/>
              <a:t>Kungen </a:t>
            </a:r>
            <a:r>
              <a:rPr spc="-204" dirty="0"/>
              <a:t>äter</a:t>
            </a:r>
            <a:r>
              <a:rPr spc="-335" dirty="0"/>
              <a:t> </a:t>
            </a:r>
            <a:r>
              <a:rPr spc="-190" dirty="0"/>
              <a:t>Södertäljerullen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96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113" y="6253708"/>
            <a:ext cx="97091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dirty="0">
                <a:solidFill>
                  <a:srgbClr val="A1C037"/>
                </a:solidFill>
                <a:latin typeface="Arial"/>
                <a:cs typeface="Arial"/>
              </a:rPr>
              <a:t>»</a:t>
            </a:r>
            <a:r>
              <a:rPr sz="1400" spc="-60" dirty="0">
                <a:solidFill>
                  <a:srgbClr val="A1C03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1C037"/>
                </a:solidFill>
                <a:latin typeface="Arial"/>
                <a:cs typeface="Arial"/>
              </a:rPr>
              <a:t>matlust.eu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59940" y="576202"/>
            <a:ext cx="4564380" cy="4679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5" dirty="0">
                <a:latin typeface="Arial"/>
                <a:cs typeface="Arial"/>
              </a:rPr>
              <a:t>Offentlig</a:t>
            </a:r>
            <a:r>
              <a:rPr sz="2900" spc="-10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måltidsverksamhet</a:t>
            </a:r>
            <a:endParaRPr sz="2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9943" y="1018161"/>
            <a:ext cx="774255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900" dirty="0">
                <a:solidFill>
                  <a:srgbClr val="A1C037"/>
                </a:solidFill>
                <a:latin typeface="Arial"/>
                <a:cs typeface="Arial"/>
              </a:rPr>
              <a:t>– ett verktyg för hållbara lokala</a:t>
            </a:r>
            <a:r>
              <a:rPr sz="2900" spc="-150" dirty="0">
                <a:solidFill>
                  <a:srgbClr val="A1C037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A1C037"/>
                </a:solidFill>
                <a:latin typeface="Arial"/>
                <a:cs typeface="Arial"/>
              </a:rPr>
              <a:t>livsmedelsinköp</a:t>
            </a:r>
            <a:endParaRPr sz="2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82975" y="1693090"/>
            <a:ext cx="6178550" cy="4411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3600" y="6267450"/>
            <a:ext cx="8077200" cy="369570"/>
          </a:xfrm>
          <a:custGeom>
            <a:avLst/>
            <a:gdLst/>
            <a:ahLst/>
            <a:cxnLst/>
            <a:rect l="l" t="t" r="r" b="b"/>
            <a:pathLst>
              <a:path w="8077200" h="369570">
                <a:moveTo>
                  <a:pt x="0" y="369328"/>
                </a:moveTo>
                <a:lnTo>
                  <a:pt x="8077200" y="369328"/>
                </a:lnTo>
                <a:lnTo>
                  <a:pt x="807720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12340" y="6286601"/>
            <a:ext cx="73793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95" dirty="0">
                <a:solidFill>
                  <a:srgbClr val="363636"/>
                </a:solidFill>
                <a:latin typeface="Trebuchet MS"/>
                <a:cs typeface="Trebuchet MS"/>
              </a:rPr>
              <a:t>Södertälje </a:t>
            </a:r>
            <a:r>
              <a:rPr spc="-70" dirty="0">
                <a:solidFill>
                  <a:srgbClr val="363636"/>
                </a:solidFill>
                <a:latin typeface="Trebuchet MS"/>
                <a:cs typeface="Trebuchet MS"/>
              </a:rPr>
              <a:t>har </a:t>
            </a:r>
            <a:r>
              <a:rPr spc="-120" dirty="0">
                <a:solidFill>
                  <a:srgbClr val="363636"/>
                </a:solidFill>
                <a:latin typeface="Trebuchet MS"/>
                <a:cs typeface="Trebuchet MS"/>
              </a:rPr>
              <a:t>ca </a:t>
            </a:r>
            <a:r>
              <a:rPr spc="-60" dirty="0">
                <a:solidFill>
                  <a:srgbClr val="363636"/>
                </a:solidFill>
                <a:latin typeface="Trebuchet MS"/>
                <a:cs typeface="Trebuchet MS"/>
              </a:rPr>
              <a:t>100.000 </a:t>
            </a:r>
            <a:r>
              <a:rPr spc="-85" dirty="0">
                <a:solidFill>
                  <a:srgbClr val="363636"/>
                </a:solidFill>
                <a:latin typeface="Trebuchet MS"/>
                <a:cs typeface="Trebuchet MS"/>
              </a:rPr>
              <a:t>invånare </a:t>
            </a:r>
            <a:r>
              <a:rPr spc="-70" dirty="0">
                <a:solidFill>
                  <a:srgbClr val="363636"/>
                </a:solidFill>
                <a:latin typeface="Trebuchet MS"/>
                <a:cs typeface="Trebuchet MS"/>
              </a:rPr>
              <a:t>handlar </a:t>
            </a:r>
            <a:r>
              <a:rPr spc="-95" dirty="0">
                <a:solidFill>
                  <a:srgbClr val="363636"/>
                </a:solidFill>
                <a:latin typeface="Trebuchet MS"/>
                <a:cs typeface="Trebuchet MS"/>
              </a:rPr>
              <a:t>offentlig </a:t>
            </a:r>
            <a:r>
              <a:rPr spc="-90" dirty="0">
                <a:solidFill>
                  <a:srgbClr val="363636"/>
                </a:solidFill>
                <a:latin typeface="Trebuchet MS"/>
                <a:cs typeface="Trebuchet MS"/>
              </a:rPr>
              <a:t>mat </a:t>
            </a:r>
            <a:r>
              <a:rPr spc="-85" dirty="0">
                <a:solidFill>
                  <a:srgbClr val="363636"/>
                </a:solidFill>
                <a:latin typeface="Trebuchet MS"/>
                <a:cs typeface="Trebuchet MS"/>
              </a:rPr>
              <a:t>för </a:t>
            </a:r>
            <a:r>
              <a:rPr spc="-120" dirty="0">
                <a:solidFill>
                  <a:srgbClr val="363636"/>
                </a:solidFill>
                <a:latin typeface="Trebuchet MS"/>
                <a:cs typeface="Trebuchet MS"/>
              </a:rPr>
              <a:t>ca </a:t>
            </a:r>
            <a:r>
              <a:rPr spc="-35" dirty="0">
                <a:solidFill>
                  <a:srgbClr val="363636"/>
                </a:solidFill>
                <a:latin typeface="Trebuchet MS"/>
                <a:cs typeface="Trebuchet MS"/>
              </a:rPr>
              <a:t>100</a:t>
            </a:r>
            <a:r>
              <a:rPr spc="-135" dirty="0">
                <a:solidFill>
                  <a:srgbClr val="363636"/>
                </a:solidFill>
                <a:latin typeface="Trebuchet MS"/>
                <a:cs typeface="Trebuchet MS"/>
              </a:rPr>
              <a:t> </a:t>
            </a:r>
            <a:r>
              <a:rPr spc="-110" dirty="0">
                <a:solidFill>
                  <a:srgbClr val="363636"/>
                </a:solidFill>
                <a:latin typeface="Trebuchet MS"/>
                <a:cs typeface="Trebuchet MS"/>
              </a:rPr>
              <a:t>miljoner/år</a:t>
            </a:r>
            <a:endParaRPr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96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54119" y="3329813"/>
            <a:ext cx="1236027" cy="14902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20444" y="419484"/>
            <a:ext cx="6268085" cy="51371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Hur </a:t>
            </a:r>
            <a:r>
              <a:rPr spc="-200" dirty="0"/>
              <a:t>påverkar </a:t>
            </a:r>
            <a:r>
              <a:rPr spc="-180" dirty="0"/>
              <a:t>maten </a:t>
            </a:r>
            <a:r>
              <a:rPr spc="-140" dirty="0"/>
              <a:t>mig </a:t>
            </a:r>
            <a:r>
              <a:rPr spc="-5" dirty="0"/>
              <a:t>&amp;</a:t>
            </a:r>
            <a:r>
              <a:rPr spc="-610" dirty="0"/>
              <a:t> </a:t>
            </a:r>
            <a:r>
              <a:rPr spc="-155" dirty="0"/>
              <a:t>planeten?</a:t>
            </a:r>
          </a:p>
        </p:txBody>
      </p:sp>
      <p:sp>
        <p:nvSpPr>
          <p:cNvPr id="5" name="object 5"/>
          <p:cNvSpPr/>
          <p:nvPr/>
        </p:nvSpPr>
        <p:spPr>
          <a:xfrm>
            <a:off x="914746" y="1126836"/>
            <a:ext cx="6545490" cy="5267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40579" y="1126836"/>
            <a:ext cx="5705126" cy="52678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96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110" y="6253708"/>
            <a:ext cx="6731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dirty="0">
                <a:solidFill>
                  <a:srgbClr val="A1C037"/>
                </a:solidFill>
                <a:latin typeface="Arial"/>
                <a:cs typeface="Arial"/>
              </a:rPr>
              <a:t>»</a:t>
            </a:r>
            <a:r>
              <a:rPr sz="1400" spc="-105" dirty="0">
                <a:solidFill>
                  <a:srgbClr val="A1C0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A1C037"/>
                </a:solidFill>
                <a:latin typeface="Arial"/>
                <a:cs typeface="Arial"/>
              </a:rPr>
              <a:t>matlus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03715" y="6224117"/>
            <a:ext cx="3232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A1C037"/>
                </a:solidFill>
                <a:latin typeface="Arial"/>
                <a:cs typeface="Arial"/>
              </a:rPr>
              <a:t>t</a:t>
            </a:r>
            <a:r>
              <a:rPr sz="1400" spc="-10" dirty="0">
                <a:solidFill>
                  <a:srgbClr val="A1C037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A1C037"/>
                </a:solidFill>
                <a:latin typeface="Arial"/>
                <a:cs typeface="Arial"/>
              </a:rPr>
              <a:t>eu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9943" y="576202"/>
            <a:ext cx="5368925" cy="90995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900" b="0" spc="-40" dirty="0">
                <a:latin typeface="Arial"/>
                <a:cs typeface="Arial"/>
              </a:rPr>
              <a:t>Testbädd </a:t>
            </a:r>
            <a:r>
              <a:rPr sz="2900" b="0" dirty="0">
                <a:latin typeface="Arial"/>
                <a:cs typeface="Arial"/>
              </a:rPr>
              <a:t>– </a:t>
            </a:r>
            <a:r>
              <a:rPr sz="2900" b="0" spc="-5" dirty="0">
                <a:latin typeface="Arial"/>
                <a:cs typeface="Arial"/>
              </a:rPr>
              <a:t>Offentliga </a:t>
            </a:r>
            <a:r>
              <a:rPr sz="2900" b="0" dirty="0">
                <a:latin typeface="Arial"/>
                <a:cs typeface="Arial"/>
              </a:rPr>
              <a:t>köket  Svenska råvaror – nya</a:t>
            </a:r>
            <a:r>
              <a:rPr sz="2900" b="0" spc="-130" dirty="0">
                <a:latin typeface="Arial"/>
                <a:cs typeface="Arial"/>
              </a:rPr>
              <a:t> </a:t>
            </a:r>
            <a:r>
              <a:rPr sz="2900" b="0" dirty="0">
                <a:latin typeface="Arial"/>
                <a:cs typeface="Arial"/>
              </a:rPr>
              <a:t>produkter</a:t>
            </a:r>
            <a:endParaRPr sz="2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32000" y="1660486"/>
            <a:ext cx="7808468" cy="4864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51470" y="5527319"/>
            <a:ext cx="777989" cy="1036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96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113" y="6253708"/>
            <a:ext cx="97091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dirty="0">
                <a:solidFill>
                  <a:srgbClr val="A1C037"/>
                </a:solidFill>
                <a:latin typeface="Arial"/>
                <a:cs typeface="Arial"/>
              </a:rPr>
              <a:t>»</a:t>
            </a:r>
            <a:r>
              <a:rPr sz="1400" spc="-60" dirty="0">
                <a:solidFill>
                  <a:srgbClr val="A1C03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1C037"/>
                </a:solidFill>
                <a:latin typeface="Arial"/>
                <a:cs typeface="Arial"/>
              </a:rPr>
              <a:t>matlust.eu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2640" y="625922"/>
            <a:ext cx="2776220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0"/>
              </a:lnSpc>
            </a:pPr>
            <a:r>
              <a:rPr sz="3200" dirty="0">
                <a:solidFill>
                  <a:srgbClr val="A1C037"/>
                </a:solidFill>
                <a:latin typeface="Arial"/>
                <a:cs typeface="Arial"/>
              </a:rPr>
              <a:t>Från ris till</a:t>
            </a:r>
            <a:r>
              <a:rPr sz="3200" spc="-125" dirty="0">
                <a:solidFill>
                  <a:srgbClr val="A1C037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A1C037"/>
                </a:solidFill>
                <a:latin typeface="Arial"/>
                <a:cs typeface="Arial"/>
              </a:rPr>
              <a:t>korn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31005" y="3556379"/>
            <a:ext cx="4936997" cy="3301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31005" y="271145"/>
            <a:ext cx="2065147" cy="31578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0" y="3"/>
            <a:ext cx="3803904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27163" y="271145"/>
            <a:ext cx="3140836" cy="31578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93240" y="278386"/>
            <a:ext cx="4241800" cy="5137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75" dirty="0">
                <a:solidFill>
                  <a:srgbClr val="FFFFFF"/>
                </a:solidFill>
              </a:rPr>
              <a:t>Lokala </a:t>
            </a:r>
            <a:r>
              <a:rPr b="0" spc="-160" dirty="0">
                <a:solidFill>
                  <a:srgbClr val="FFFFFF"/>
                </a:solidFill>
              </a:rPr>
              <a:t>hållbara</a:t>
            </a:r>
            <a:r>
              <a:rPr b="0" spc="-335" dirty="0">
                <a:solidFill>
                  <a:srgbClr val="FFFFFF"/>
                </a:solidFill>
              </a:rPr>
              <a:t> </a:t>
            </a:r>
            <a:r>
              <a:rPr b="0" spc="-130" dirty="0">
                <a:solidFill>
                  <a:srgbClr val="FFFFFF"/>
                </a:solidFill>
              </a:rPr>
              <a:t>produ</a:t>
            </a:r>
            <a:r>
              <a:rPr b="0" spc="-130" dirty="0">
                <a:solidFill>
                  <a:srgbClr val="363636"/>
                </a:solidFill>
              </a:rPr>
              <a:t>kt</a:t>
            </a:r>
            <a:r>
              <a:rPr b="0" spc="-130" dirty="0">
                <a:solidFill>
                  <a:srgbClr val="FFFFFF"/>
                </a:solidFill>
              </a:rPr>
              <a:t>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0413" y="6224117"/>
            <a:ext cx="9963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A1C037"/>
                </a:solidFill>
                <a:latin typeface="Arial"/>
                <a:cs typeface="Arial"/>
              </a:rPr>
              <a:t>»</a:t>
            </a:r>
            <a:r>
              <a:rPr sz="1400" spc="-50" dirty="0">
                <a:solidFill>
                  <a:srgbClr val="A1C03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1C037"/>
                </a:solidFill>
                <a:latin typeface="Arial"/>
                <a:cs typeface="Arial"/>
              </a:rPr>
              <a:t>matlust.eu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9940" y="486246"/>
            <a:ext cx="3177078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B5CE62"/>
                </a:solidFill>
                <a:latin typeface="Arial"/>
                <a:cs typeface="Arial"/>
              </a:rPr>
              <a:t>Processen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34644" y="1617379"/>
            <a:ext cx="3350895" cy="350202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527685" indent="-514984">
              <a:spcBef>
                <a:spcPts val="13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363636"/>
                </a:solidFill>
                <a:latin typeface="Arial"/>
                <a:cs typeface="Arial"/>
              </a:rPr>
              <a:t>Case</a:t>
            </a:r>
            <a:r>
              <a:rPr sz="2800" dirty="0">
                <a:solidFill>
                  <a:srgbClr val="363636"/>
                </a:solidFill>
                <a:latin typeface="Arial"/>
                <a:cs typeface="Arial"/>
              </a:rPr>
              <a:t> study</a:t>
            </a:r>
            <a:endParaRPr sz="2800" dirty="0">
              <a:latin typeface="Arial"/>
              <a:cs typeface="Arial"/>
            </a:endParaRPr>
          </a:p>
          <a:p>
            <a:pPr marL="527685" indent="-514984">
              <a:spcBef>
                <a:spcPts val="12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5" dirty="0">
                <a:solidFill>
                  <a:srgbClr val="363636"/>
                </a:solidFill>
                <a:latin typeface="Arial"/>
                <a:cs typeface="Arial"/>
              </a:rPr>
              <a:t>Testar </a:t>
            </a:r>
            <a:r>
              <a:rPr sz="2800" spc="-5" dirty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63636"/>
                </a:solidFill>
                <a:latin typeface="Arial"/>
                <a:cs typeface="Arial"/>
              </a:rPr>
              <a:t>provköket</a:t>
            </a:r>
            <a:endParaRPr sz="2800" dirty="0">
              <a:latin typeface="Arial"/>
              <a:cs typeface="Arial"/>
            </a:endParaRPr>
          </a:p>
          <a:p>
            <a:pPr marL="527685" indent="-514984">
              <a:spcBef>
                <a:spcPts val="12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85" dirty="0">
                <a:solidFill>
                  <a:srgbClr val="363636"/>
                </a:solidFill>
                <a:latin typeface="Arial"/>
                <a:cs typeface="Arial"/>
              </a:rPr>
              <a:t>Test </a:t>
            </a:r>
            <a:r>
              <a:rPr sz="2800" spc="-5" dirty="0">
                <a:solidFill>
                  <a:srgbClr val="363636"/>
                </a:solidFill>
                <a:latin typeface="Arial"/>
                <a:cs typeface="Arial"/>
              </a:rPr>
              <a:t>mot</a:t>
            </a:r>
            <a:r>
              <a:rPr sz="2800" spc="1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63636"/>
                </a:solidFill>
                <a:latin typeface="Arial"/>
                <a:cs typeface="Arial"/>
              </a:rPr>
              <a:t>eleverna</a:t>
            </a:r>
            <a:endParaRPr sz="2800" dirty="0">
              <a:latin typeface="Arial"/>
              <a:cs typeface="Arial"/>
            </a:endParaRPr>
          </a:p>
          <a:p>
            <a:pPr marL="527685" indent="-514984">
              <a:spcBef>
                <a:spcPts val="12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363636"/>
                </a:solidFill>
                <a:latin typeface="Arial"/>
                <a:cs typeface="Arial"/>
              </a:rPr>
              <a:t>Utvärdering</a:t>
            </a:r>
            <a:endParaRPr sz="2800" dirty="0">
              <a:latin typeface="Arial"/>
              <a:cs typeface="Arial"/>
            </a:endParaRPr>
          </a:p>
          <a:p>
            <a:pPr marL="527685" indent="-514984">
              <a:spcBef>
                <a:spcPts val="12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363636"/>
                </a:solidFill>
                <a:latin typeface="Arial"/>
                <a:cs typeface="Arial"/>
              </a:rPr>
              <a:t>Företaget</a:t>
            </a:r>
            <a:r>
              <a:rPr sz="2800" spc="-4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63636"/>
                </a:solidFill>
                <a:latin typeface="Arial"/>
                <a:cs typeface="Arial"/>
              </a:rPr>
              <a:t>justerar</a:t>
            </a:r>
            <a:endParaRPr sz="2800" dirty="0">
              <a:latin typeface="Arial"/>
              <a:cs typeface="Arial"/>
            </a:endParaRPr>
          </a:p>
          <a:p>
            <a:pPr marL="527685" indent="-514984">
              <a:spcBef>
                <a:spcPts val="12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363636"/>
                </a:solidFill>
                <a:latin typeface="Arial"/>
                <a:cs typeface="Arial"/>
              </a:rPr>
              <a:t>Upphandla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98133" y="1746760"/>
            <a:ext cx="4039742" cy="2695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648841"/>
            <a:ext cx="9144000" cy="3906520"/>
          </a:xfrm>
          <a:custGeom>
            <a:avLst/>
            <a:gdLst/>
            <a:ahLst/>
            <a:cxnLst/>
            <a:rect l="l" t="t" r="r" b="b"/>
            <a:pathLst>
              <a:path w="9144000" h="3906520">
                <a:moveTo>
                  <a:pt x="0" y="3906392"/>
                </a:moveTo>
                <a:lnTo>
                  <a:pt x="9144000" y="3906392"/>
                </a:lnTo>
                <a:lnTo>
                  <a:pt x="9144000" y="0"/>
                </a:lnTo>
                <a:lnTo>
                  <a:pt x="0" y="0"/>
                </a:lnTo>
                <a:lnTo>
                  <a:pt x="0" y="390639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70036" y="6163160"/>
            <a:ext cx="920038" cy="386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52593" y="3"/>
            <a:ext cx="3803903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07860" y="181435"/>
            <a:ext cx="2599690" cy="57467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0" dirty="0">
                <a:solidFill>
                  <a:srgbClr val="FFFFFF"/>
                </a:solidFill>
              </a:rPr>
              <a:t>Gråärtsfalafel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1972487" y="3"/>
            <a:ext cx="3803904" cy="6857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20140" y="5601528"/>
            <a:ext cx="3323463" cy="10834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96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30413" y="6224117"/>
            <a:ext cx="9963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A1C037"/>
                </a:solidFill>
                <a:latin typeface="Arial"/>
                <a:cs typeface="Arial"/>
              </a:rPr>
              <a:t>»</a:t>
            </a:r>
            <a:r>
              <a:rPr sz="1400" spc="-50" dirty="0">
                <a:solidFill>
                  <a:srgbClr val="A1C03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1C037"/>
                </a:solidFill>
                <a:latin typeface="Arial"/>
                <a:cs typeface="Arial"/>
              </a:rPr>
              <a:t>matlust.eu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59943" y="574678"/>
            <a:ext cx="4063365" cy="51371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Arial"/>
                <a:cs typeface="Arial"/>
              </a:rPr>
              <a:t>Mjölk </a:t>
            </a:r>
            <a:r>
              <a:rPr b="0" dirty="0">
                <a:latin typeface="Arial"/>
                <a:cs typeface="Arial"/>
              </a:rPr>
              <a:t>från </a:t>
            </a:r>
            <a:r>
              <a:rPr b="0" spc="-5" dirty="0">
                <a:latin typeface="Arial"/>
                <a:cs typeface="Arial"/>
              </a:rPr>
              <a:t>lokalt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mejeri</a:t>
            </a:r>
          </a:p>
        </p:txBody>
      </p:sp>
      <p:sp>
        <p:nvSpPr>
          <p:cNvPr id="5" name="object 5"/>
          <p:cNvSpPr/>
          <p:nvPr/>
        </p:nvSpPr>
        <p:spPr>
          <a:xfrm>
            <a:off x="2967164" y="2212022"/>
            <a:ext cx="2958846" cy="3219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81850" y="2144779"/>
            <a:ext cx="2380106" cy="3362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96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113" y="6253708"/>
            <a:ext cx="9969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dirty="0">
                <a:solidFill>
                  <a:srgbClr val="A1C037"/>
                </a:solidFill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13899" y="6230624"/>
            <a:ext cx="8483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A1C037"/>
                </a:solidFill>
                <a:latin typeface="Arial"/>
                <a:cs typeface="Arial"/>
              </a:rPr>
              <a:t>matlust.eu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9943" y="574678"/>
            <a:ext cx="1351915" cy="51371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5" dirty="0">
                <a:latin typeface="Arial"/>
                <a:cs typeface="Arial"/>
              </a:rPr>
              <a:t>Vilt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kött</a:t>
            </a:r>
          </a:p>
        </p:txBody>
      </p:sp>
      <p:sp>
        <p:nvSpPr>
          <p:cNvPr id="6" name="object 6"/>
          <p:cNvSpPr/>
          <p:nvPr/>
        </p:nvSpPr>
        <p:spPr>
          <a:xfrm>
            <a:off x="7494526" y="845061"/>
            <a:ext cx="2619375" cy="600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33700" y="2241080"/>
            <a:ext cx="6457950" cy="43009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212</Words>
  <Application>Microsoft Office PowerPoint</Application>
  <PresentationFormat>Bredbild</PresentationFormat>
  <Paragraphs>68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Trebuchet MS</vt:lpstr>
      <vt:lpstr>Office-tema</vt:lpstr>
      <vt:lpstr>Näringslivsutveckling &amp;offentliga måltiden</vt:lpstr>
      <vt:lpstr>Offentlig måltidsverksamhet</vt:lpstr>
      <vt:lpstr>Hur påverkar maten mig &amp; planeten?</vt:lpstr>
      <vt:lpstr>Testbädd – Offentliga köket  Svenska råvaror – nya produkter</vt:lpstr>
      <vt:lpstr>Lokala hållbara produkter</vt:lpstr>
      <vt:lpstr>Processen</vt:lpstr>
      <vt:lpstr>Gråärtsfalafel</vt:lpstr>
      <vt:lpstr>Mjölk från lokalt mejeri</vt:lpstr>
      <vt:lpstr>Vilt kött</vt:lpstr>
      <vt:lpstr>Från ris till korn</vt:lpstr>
      <vt:lpstr>Surdegspitan</vt:lpstr>
      <vt:lpstr>Hållbara volymmål för kommunen</vt:lpstr>
      <vt:lpstr>Mat för att stärka kommunens  varumärkesbyggande</vt:lpstr>
      <vt:lpstr>SurdegsPita</vt:lpstr>
      <vt:lpstr>Surdegspitan - Vinnare Matverk Stockholm</vt:lpstr>
      <vt:lpstr>Kungen äter Södertäljerullen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Näringslivsutveckling &amp;offentliga måltiden</dc:title>
  <dc:creator>Teresa Sida Norgren</dc:creator>
  <cp:lastModifiedBy>Teresa Sida Norgren</cp:lastModifiedBy>
  <cp:revision>1</cp:revision>
  <dcterms:created xsi:type="dcterms:W3CDTF">2018-10-29T14:14:04Z</dcterms:created>
  <dcterms:modified xsi:type="dcterms:W3CDTF">2018-10-29T14:15:12Z</dcterms:modified>
</cp:coreProperties>
</file>