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0" r:id="rId2"/>
    <p:sldId id="335" r:id="rId3"/>
    <p:sldId id="336" r:id="rId4"/>
    <p:sldId id="337" r:id="rId5"/>
    <p:sldId id="338" r:id="rId6"/>
    <p:sldId id="339" r:id="rId7"/>
    <p:sldId id="340" r:id="rId8"/>
    <p:sldId id="350" r:id="rId9"/>
    <p:sldId id="351" r:id="rId10"/>
    <p:sldId id="352" r:id="rId11"/>
    <p:sldId id="329" r:id="rId12"/>
    <p:sldId id="353" r:id="rId13"/>
    <p:sldId id="342" r:id="rId14"/>
    <p:sldId id="328" r:id="rId15"/>
    <p:sldId id="354" r:id="rId16"/>
    <p:sldId id="447" r:id="rId1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697F9-AB67-4D78-AD73-8A12DC682EB3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32801-8A14-447D-9636-5EADC61C80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37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F9353-C0C4-41D8-BF31-E332763B9BF0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2504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F9353-C0C4-41D8-BF31-E332763B9BF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2504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sv-SE" sz="1600"/>
              <a:t>Lunch for free at all schools. By law in Sweden.</a:t>
            </a:r>
          </a:p>
          <a:p>
            <a:pPr eaLnBrk="1" hangingPunct="1">
              <a:spcBef>
                <a:spcPct val="0"/>
              </a:spcBef>
            </a:pPr>
            <a:endParaRPr lang="en-GB" altLang="sv-SE" sz="1600"/>
          </a:p>
          <a:p>
            <a:pPr eaLnBrk="1" hangingPunct="1">
              <a:spcBef>
                <a:spcPct val="0"/>
              </a:spcBef>
            </a:pPr>
            <a:r>
              <a:rPr lang="en-GB" altLang="sv-SE" sz="1600"/>
              <a:t>Diet Unit responsible for the food at schools and institutions run by the municipality.</a:t>
            </a:r>
          </a:p>
          <a:p>
            <a:pPr eaLnBrk="1" hangingPunct="1">
              <a:spcBef>
                <a:spcPct val="0"/>
              </a:spcBef>
            </a:pPr>
            <a:r>
              <a:rPr lang="en-GB" altLang="sv-SE" sz="1600"/>
              <a:t>Private schools responsible for their food.</a:t>
            </a:r>
          </a:p>
          <a:p>
            <a:pPr eaLnBrk="1" hangingPunct="1">
              <a:spcBef>
                <a:spcPct val="0"/>
              </a:spcBef>
            </a:pPr>
            <a:endParaRPr lang="en-GB" altLang="sv-SE" sz="1600"/>
          </a:p>
          <a:p>
            <a:pPr eaLnBrk="1" hangingPunct="1">
              <a:spcBef>
                <a:spcPct val="0"/>
              </a:spcBef>
            </a:pPr>
            <a:r>
              <a:rPr lang="en-GB" altLang="sv-SE" sz="1600"/>
              <a:t>If you want to make change with food habits – work with the day-to-day food.</a:t>
            </a:r>
          </a:p>
          <a:p>
            <a:pPr eaLnBrk="1" hangingPunct="1">
              <a:spcBef>
                <a:spcPct val="0"/>
              </a:spcBef>
            </a:pPr>
            <a:r>
              <a:rPr lang="en-GB" altLang="sv-SE" sz="1600"/>
              <a:t>Many portions at Diet Unit</a:t>
            </a:r>
          </a:p>
        </p:txBody>
      </p:sp>
      <p:sp>
        <p:nvSpPr>
          <p:cNvPr id="15364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9711" indent="-2883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53401" indent="-23068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14762" indent="-23068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76122" indent="-23068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37483" indent="-2306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98843" indent="-2306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60204" indent="-2306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921564" indent="-2306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fld id="{EE5BC85F-EC4A-4ADD-800C-96A2E1D8199D}" type="slidenum">
              <a:rPr lang="sv-SE" altLang="sv-SE" sz="1200"/>
              <a:pPr/>
              <a:t>8</a:t>
            </a:fld>
            <a:endParaRPr lang="sv-SE" altLang="sv-SE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1600" dirty="0"/>
              <a:t>Leftover food from different moments – before preparing, after preparing or from the plate</a:t>
            </a:r>
          </a:p>
          <a:p>
            <a:pPr eaLnBrk="1" hangingPunct="1">
              <a:defRPr/>
            </a:pPr>
            <a:endParaRPr lang="en-GB" sz="1600" dirty="0"/>
          </a:p>
          <a:p>
            <a:pPr eaLnBrk="1" hangingPunct="1">
              <a:defRPr/>
            </a:pPr>
            <a:r>
              <a:rPr lang="en-GB" sz="1600" dirty="0"/>
              <a:t>Readymade food </a:t>
            </a:r>
            <a:r>
              <a:rPr lang="en-GB" sz="1600" b="1" dirty="0"/>
              <a:t>cannot</a:t>
            </a:r>
            <a:r>
              <a:rPr lang="en-GB" sz="1600" dirty="0"/>
              <a:t> be warmed up a </a:t>
            </a:r>
            <a:r>
              <a:rPr lang="en-GB" sz="1600" b="1" dirty="0"/>
              <a:t>second time</a:t>
            </a:r>
          </a:p>
          <a:p>
            <a:pPr eaLnBrk="1" hangingPunct="1">
              <a:defRPr/>
            </a:pPr>
            <a:endParaRPr lang="en-GB" sz="1600" dirty="0"/>
          </a:p>
          <a:p>
            <a:pPr eaLnBrk="1" hangingPunct="1">
              <a:defRPr/>
            </a:pPr>
            <a:r>
              <a:rPr lang="en-GB" sz="1600" dirty="0"/>
              <a:t>Graduated chef </a:t>
            </a:r>
            <a:r>
              <a:rPr lang="en-GB" sz="1600" b="1" dirty="0"/>
              <a:t>higher salary</a:t>
            </a:r>
            <a:r>
              <a:rPr lang="en-GB" sz="1600" dirty="0"/>
              <a:t>, but more efficient, especially in kitchen logistics</a:t>
            </a:r>
          </a:p>
          <a:p>
            <a:pPr eaLnBrk="1" hangingPunct="1">
              <a:defRPr/>
            </a:pPr>
            <a:endParaRPr lang="en-GB" sz="1600" dirty="0"/>
          </a:p>
          <a:p>
            <a:pPr eaLnBrk="1" hangingPunct="1">
              <a:defRPr/>
            </a:pPr>
            <a:r>
              <a:rPr lang="en-GB" sz="1600" dirty="0"/>
              <a:t>Former staff – no education in preparing food</a:t>
            </a:r>
          </a:p>
          <a:p>
            <a:pPr eaLnBrk="1" hangingPunct="1">
              <a:defRPr/>
            </a:pPr>
            <a:endParaRPr lang="en-GB" sz="1600" dirty="0"/>
          </a:p>
          <a:p>
            <a:pPr eaLnBrk="1" hangingPunct="1">
              <a:defRPr/>
            </a:pPr>
            <a:r>
              <a:rPr lang="en-GB" sz="1600" dirty="0"/>
              <a:t>Complete kitchen very important – otherwise </a:t>
            </a:r>
            <a:r>
              <a:rPr lang="en-GB" sz="1600" b="1" dirty="0"/>
              <a:t>throw away </a:t>
            </a:r>
            <a:r>
              <a:rPr lang="en-GB" sz="1600" dirty="0"/>
              <a:t>all food </a:t>
            </a:r>
          </a:p>
          <a:p>
            <a:pPr eaLnBrk="1" hangingPunct="1">
              <a:defRPr/>
            </a:pPr>
            <a:endParaRPr lang="en-GB" sz="1600" dirty="0"/>
          </a:p>
          <a:p>
            <a:pPr eaLnBrk="1" hangingPunct="1">
              <a:defRPr/>
            </a:pPr>
            <a:r>
              <a:rPr lang="en-GB" sz="1600" dirty="0"/>
              <a:t>Pupils – example </a:t>
            </a:r>
            <a:r>
              <a:rPr lang="en-GB" sz="1600" dirty="0" err="1"/>
              <a:t>Eneskolan</a:t>
            </a:r>
            <a:endParaRPr lang="en-GB" sz="1600" dirty="0"/>
          </a:p>
        </p:txBody>
      </p:sp>
      <p:sp>
        <p:nvSpPr>
          <p:cNvPr id="18436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9711" indent="-2883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53401" indent="-23068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14762" indent="-23068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76122" indent="-23068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37483" indent="-2306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98843" indent="-2306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60204" indent="-2306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921564" indent="-2306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fld id="{C2C0327C-CE41-43AB-BF84-EDC03ECFB6B5}" type="slidenum">
              <a:rPr lang="sv-SE" altLang="sv-SE" sz="1200"/>
              <a:pPr/>
              <a:t>9</a:t>
            </a:fld>
            <a:endParaRPr lang="sv-SE" altLang="sv-SE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sv-SE" sz="1600" dirty="0"/>
              <a:t>60 % organic in the schools,</a:t>
            </a:r>
            <a:r>
              <a:rPr lang="en-GB" altLang="sv-SE" sz="1600" baseline="0" dirty="0"/>
              <a:t> contracts with local suppliers – milk, game, vegetables, fresh bread. 3 courses, </a:t>
            </a:r>
            <a:endParaRPr lang="en-GB" altLang="sv-SE" sz="1600" dirty="0"/>
          </a:p>
          <a:p>
            <a:pPr eaLnBrk="1" hangingPunct="1"/>
            <a:endParaRPr lang="en-GB" altLang="sv-SE" sz="1600" dirty="0"/>
          </a:p>
          <a:p>
            <a:pPr eaLnBrk="1" hangingPunct="1"/>
            <a:r>
              <a:rPr lang="en-GB" altLang="sv-SE" sz="1600" dirty="0"/>
              <a:t>Excellent food at schools – three dishes and salad buffet  </a:t>
            </a:r>
          </a:p>
        </p:txBody>
      </p:sp>
      <p:sp>
        <p:nvSpPr>
          <p:cNvPr id="19460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9711" indent="-2883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53401" indent="-23068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14762" indent="-23068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76122" indent="-23068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37483" indent="-2306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98843" indent="-2306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60204" indent="-2306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921564" indent="-2306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fld id="{AB2A370E-2268-4ACD-A14A-C924DADE0522}" type="slidenum">
              <a:rPr lang="sv-SE" altLang="sv-SE" sz="1200"/>
              <a:pPr/>
              <a:t>10</a:t>
            </a:fld>
            <a:endParaRPr lang="sv-SE" altLang="sv-S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69DCCF-F99F-4839-BBE4-0D2C9F119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1745BC8-F1FF-4AE4-9705-A090D16987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87009EE-9B75-4FFC-8D5F-DCE21A44F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3AF6D-7CEB-43FA-9047-189079D5E7B5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5905EF3-E09F-4BBF-AD77-F88495D4A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D19589C-3632-499F-899E-92F2A2804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F57A8-83E9-4A34-A9FB-FD403B8339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1349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6E696B-C8A8-45E8-AB34-EBB636743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5B4A740-9881-4071-B53C-AF55052DB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D277A0-CCA0-4344-8B6D-897FFAAA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3AF6D-7CEB-43FA-9047-189079D5E7B5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B38DA0C-CA41-4F2A-A7B5-2134D3BD2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B9D327-D7AC-404A-A73C-FB00569B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F57A8-83E9-4A34-A9FB-FD403B8339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391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DA9E177F-C1C8-43D5-9389-2B9CC61158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46AF999-D200-41C8-9CC4-8B23E9A91A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17C5232-CC73-40EC-9855-12D3684BC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3AF6D-7CEB-43FA-9047-189079D5E7B5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F776B34-E9DA-4429-867E-8A3F1696B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93B6E7D-73E6-4CFF-95AF-4A935A37D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F57A8-83E9-4A34-A9FB-FD403B8339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1442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r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"/>
            <a:ext cx="12192000" cy="56642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557" y="1595689"/>
            <a:ext cx="5486400" cy="2719184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5" name="Bildobjekt 4" descr="matlu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6398" y="1"/>
            <a:ext cx="1241653" cy="1240699"/>
          </a:xfrm>
          <a:prstGeom prst="rect">
            <a:avLst/>
          </a:prstGeom>
        </p:spPr>
      </p:pic>
      <p:sp>
        <p:nvSpPr>
          <p:cNvPr id="8" name="textruta 7"/>
          <p:cNvSpPr txBox="1"/>
          <p:nvPr userDrawn="1"/>
        </p:nvSpPr>
        <p:spPr>
          <a:xfrm>
            <a:off x="609600" y="330000"/>
            <a:ext cx="1315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dirty="0">
                <a:solidFill>
                  <a:srgbClr val="FFFFFF"/>
                </a:solidFill>
                <a:latin typeface="Core Slab M 65 Bold"/>
                <a:cs typeface="Core Slab M 65 Bold"/>
              </a:rPr>
              <a:t>»</a:t>
            </a:r>
            <a:r>
              <a:rPr lang="sv-SE" sz="1400" baseline="0" dirty="0">
                <a:solidFill>
                  <a:srgbClr val="FFFFFF"/>
                </a:solidFill>
                <a:latin typeface="Core Slab M 65 Bold"/>
                <a:cs typeface="Core Slab M 65 Bold"/>
              </a:rPr>
              <a:t> </a:t>
            </a:r>
            <a:r>
              <a:rPr lang="sv-SE" sz="1400" dirty="0" err="1">
                <a:solidFill>
                  <a:srgbClr val="FFFFFF"/>
                </a:solidFill>
                <a:latin typeface="Core Slab M 65 Bold"/>
                <a:cs typeface="Core Slab M 65 Bold"/>
              </a:rPr>
              <a:t>matlust.eu</a:t>
            </a:r>
            <a:endParaRPr lang="sv-SE" sz="1400" dirty="0">
              <a:solidFill>
                <a:srgbClr val="FFFFFF"/>
              </a:solidFill>
              <a:latin typeface="Core Slab M 65 Bold"/>
              <a:cs typeface="Core Slab M 65 Bold"/>
            </a:endParaRPr>
          </a:p>
        </p:txBody>
      </p:sp>
    </p:spTree>
    <p:extLst>
      <p:ext uri="{BB962C8B-B14F-4D97-AF65-F5344CB8AC3E}">
        <p14:creationId xmlns:p14="http://schemas.microsoft.com/office/powerpoint/2010/main" val="1451825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553607"/>
            <a:ext cx="10972800" cy="864031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1" y="1746801"/>
            <a:ext cx="6824476" cy="4196683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cxnSp>
        <p:nvCxnSpPr>
          <p:cNvPr id="8" name="Rak 7"/>
          <p:cNvCxnSpPr/>
          <p:nvPr userDrawn="1"/>
        </p:nvCxnSpPr>
        <p:spPr>
          <a:xfrm>
            <a:off x="0" y="44086"/>
            <a:ext cx="12192000" cy="1588"/>
          </a:xfrm>
          <a:prstGeom prst="line">
            <a:avLst/>
          </a:prstGeom>
          <a:ln w="101600" cap="flat" cmpd="sng" algn="ctr"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latshållare för innehåll 4"/>
          <p:cNvSpPr>
            <a:spLocks noGrp="1"/>
          </p:cNvSpPr>
          <p:nvPr>
            <p:ph sz="quarter" idx="10"/>
          </p:nvPr>
        </p:nvSpPr>
        <p:spPr>
          <a:xfrm>
            <a:off x="9116703" y="6059488"/>
            <a:ext cx="2693159" cy="450494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25894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del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/>
          <p:cNvSpPr txBox="1"/>
          <p:nvPr userDrawn="1"/>
        </p:nvSpPr>
        <p:spPr>
          <a:xfrm>
            <a:off x="609600" y="321859"/>
            <a:ext cx="1315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dirty="0">
                <a:solidFill>
                  <a:srgbClr val="A2C037"/>
                </a:solidFill>
                <a:latin typeface="Core Slab M 65 Bold"/>
                <a:cs typeface="Core Slab M 65 Bold"/>
              </a:rPr>
              <a:t>»</a:t>
            </a:r>
            <a:r>
              <a:rPr lang="sv-SE" sz="1400" baseline="0" dirty="0">
                <a:solidFill>
                  <a:srgbClr val="A2C037"/>
                </a:solidFill>
                <a:latin typeface="Core Slab M 65 Bold"/>
                <a:cs typeface="Core Slab M 65 Bold"/>
              </a:rPr>
              <a:t> </a:t>
            </a:r>
            <a:r>
              <a:rPr lang="sv-SE" sz="1400" dirty="0" err="1">
                <a:solidFill>
                  <a:srgbClr val="A2C037"/>
                </a:solidFill>
                <a:latin typeface="Core Slab M 65 Bold"/>
                <a:cs typeface="Core Slab M 65 Bold"/>
              </a:rPr>
              <a:t>matlust.eu</a:t>
            </a:r>
            <a:endParaRPr lang="sv-SE" sz="1400" dirty="0">
              <a:solidFill>
                <a:srgbClr val="A2C037"/>
              </a:solidFill>
              <a:latin typeface="Core Slab M 65 Bold"/>
              <a:cs typeface="Core Slab M 65 Bold"/>
            </a:endParaRPr>
          </a:p>
        </p:txBody>
      </p:sp>
      <p:cxnSp>
        <p:nvCxnSpPr>
          <p:cNvPr id="11" name="Rak 10"/>
          <p:cNvCxnSpPr/>
          <p:nvPr userDrawn="1"/>
        </p:nvCxnSpPr>
        <p:spPr>
          <a:xfrm>
            <a:off x="0" y="44086"/>
            <a:ext cx="12192000" cy="1588"/>
          </a:xfrm>
          <a:prstGeom prst="line">
            <a:avLst/>
          </a:prstGeom>
          <a:ln w="101600" cap="flat" cmpd="sng" algn="ctr"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Bildobjekt 7" descr="matlu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6398" y="1"/>
            <a:ext cx="1241653" cy="1240699"/>
          </a:xfrm>
          <a:prstGeom prst="rect">
            <a:avLst/>
          </a:prstGeom>
        </p:spPr>
      </p:pic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1792557" y="2069409"/>
            <a:ext cx="5486400" cy="116658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12" name="Rubrik 1"/>
          <p:cNvSpPr txBox="1">
            <a:spLocks/>
          </p:cNvSpPr>
          <p:nvPr userDrawn="1"/>
        </p:nvSpPr>
        <p:spPr>
          <a:xfrm>
            <a:off x="1792557" y="3429001"/>
            <a:ext cx="5486400" cy="11665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ore Slab M 45 Regular"/>
                <a:ea typeface="+mj-ea"/>
                <a:cs typeface="Core Slab M 45 Regular"/>
              </a:rPr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33690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1DCD5C-9E12-430F-8471-C5CBDFAF7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CC619C8-14C7-46B0-AABA-D9A1A9412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E37D6E7-3F71-4AFE-A864-6FA77AC3E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3AF6D-7CEB-43FA-9047-189079D5E7B5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4BBCD58-74B8-45A9-AC4F-FB288E353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AFCCE7B-E81E-41D2-84C1-D15C2BA11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F57A8-83E9-4A34-A9FB-FD403B8339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629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3361C5-3463-4E1E-8EDC-EA69145B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F5E0117-2F76-4212-9731-E0A392C29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AD2EDE8-BC52-472C-8342-7165C37A3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3AF6D-7CEB-43FA-9047-189079D5E7B5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A8F2C85-1A62-41DC-80F5-DC64BBE33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9FC07AD-E6DC-45C0-9E6E-BD5F7A504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F57A8-83E9-4A34-A9FB-FD403B8339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8134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924746-DF50-43D5-BA47-7940A22B7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44249A9-676A-4D5F-BC02-E6F08562A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D6E14BE-7AA1-41C3-BA60-6DB6C89E0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9159E49-26C0-4AFC-AEFE-B915C0DFF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3AF6D-7CEB-43FA-9047-189079D5E7B5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F39A9CA-43CC-472D-844E-B65405633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B837C65-6C67-4740-BC4C-D3A0A7514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F57A8-83E9-4A34-A9FB-FD403B8339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8746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51E6CC-14B6-4B56-8788-951AE60BC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FD4D930-E0AE-4C4D-BAEC-60DD715FD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C336AC6-287C-4413-A713-98243D4FA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77C0D1F-3AD2-4B9F-B693-AF06BB743D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F8D5DC4-25AD-40E0-B386-DE00DF823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A7EDC9C-848D-41E8-8289-EF6AA5F9D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3AF6D-7CEB-43FA-9047-189079D5E7B5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F330E22-9FE8-40E2-8D66-966C25437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DBF0F09-3685-4FF5-A096-8B3C1CF3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F57A8-83E9-4A34-A9FB-FD403B8339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2550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0A7806-58F3-4A3F-ABB0-81B748B7A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D75D329-0854-438E-AC02-AC8249265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3AF6D-7CEB-43FA-9047-189079D5E7B5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9D76DEC-4D7F-48D3-BAC9-E4C71975C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C8BA644-9172-4952-987A-8F494CB1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F57A8-83E9-4A34-A9FB-FD403B8339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2732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D1FFF21-1EDB-4B66-B974-7569BBE40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3AF6D-7CEB-43FA-9047-189079D5E7B5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20FC59E-0608-43C9-AA98-8593BB3BF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C2E2EC-5416-40EE-9B49-708C4C58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F57A8-83E9-4A34-A9FB-FD403B8339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0060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F6C959-D16B-45F6-9E99-CCA06C4E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60AA03-0845-4FC6-BFB6-CC65F0419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73917D7-ACEC-4FA6-969E-1264BCC6B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A065548-AE69-4FBC-9058-F36435813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3AF6D-7CEB-43FA-9047-189079D5E7B5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649FACE-DB25-4D35-8836-7912C02C5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604953D-E2F4-453C-B230-5B728EE1C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F57A8-83E9-4A34-A9FB-FD403B8339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065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745157-153D-48BF-B18B-3ABC853B8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AE93EC42-1A86-42C5-8F87-FC0C0F445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9ECDCEE-A9FB-46B2-88C9-0555072B4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9376A81-5240-435C-A25A-AD2CD1E36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3AF6D-7CEB-43FA-9047-189079D5E7B5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7634905-F825-42DB-B5AC-81D60AC7F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86D8F1E-B150-4267-86BA-A4D6D1A78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F57A8-83E9-4A34-A9FB-FD403B8339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3538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7CA05D-BEB4-4425-AD83-F60340E99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21F12A7-D29D-4E2A-A5AD-26CEE77CD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F4D4BC7-A9A8-4208-8078-C3EE517C8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3AF6D-7CEB-43FA-9047-189079D5E7B5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A27E50C-CE99-4D25-B0E9-FEDFDD405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D4523F-7A03-49E3-B2D3-BB36B9418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F57A8-83E9-4A34-A9FB-FD403B8339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891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hyperlink" Target="http://undertallarna.se/bilder/namnlo%cc%88st-7/" TargetMode="Externa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hyperlink" Target="http://undertallarna.se/bilder/namnlo%cc%88st-7/" TargetMode="Externa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2590797" y="1174203"/>
            <a:ext cx="7845191" cy="2719184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sv-SE" sz="5300" dirty="0"/>
              <a:t>Södertälje – den hållbara matkommunen</a:t>
            </a:r>
            <a:br>
              <a:rPr lang="sv-SE" sz="4800" dirty="0"/>
            </a:br>
            <a:r>
              <a:rPr lang="sv-SE" sz="2700" i="1" dirty="0">
                <a:latin typeface="Core Slab M 45 Regular" panose="020F0503030302020204" charset="0"/>
                <a:cs typeface="Core Slab M 45 Regular"/>
              </a:rPr>
              <a:t>Sara Jervfors, kostchef/projektchef MatLust</a:t>
            </a:r>
            <a:br>
              <a:rPr lang="sv-SE" sz="2700" i="1" dirty="0">
                <a:latin typeface="Core Slab M 45 Regular" panose="020F0503030302020204" charset="0"/>
                <a:cs typeface="Core Slab M 45 Regular"/>
              </a:rPr>
            </a:br>
            <a:br>
              <a:rPr lang="sv-SE" sz="2700" i="1" dirty="0">
                <a:latin typeface="Core Slab M 45 Regular" panose="020F0503030302020204" charset="0"/>
                <a:cs typeface="Core Slab M 45 Regular"/>
              </a:rPr>
            </a:br>
            <a:br>
              <a:rPr lang="sv-SE" sz="2700" dirty="0">
                <a:latin typeface="Core Slab M 45 Regular" panose="020F0503030302020204" charset="0"/>
                <a:cs typeface="Core Slab M 45 Regular"/>
              </a:rPr>
            </a:br>
            <a:br>
              <a:rPr lang="sv-SE" sz="2200" dirty="0">
                <a:latin typeface="Core Slab M 45 Regular" panose="020F0503030302020204" charset="0"/>
                <a:cs typeface="Core Slab M 45 Regular"/>
              </a:rPr>
            </a:br>
            <a:endParaRPr lang="sv-SE" sz="2200" dirty="0">
              <a:latin typeface="Core Slab M 45 Regular" panose="020F0503030302020204" charset="0"/>
              <a:cs typeface="Core Slab M 45 Regular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06809"/>
            <a:ext cx="9144000" cy="52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1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1268413"/>
            <a:ext cx="7772400" cy="533400"/>
          </a:xfrm>
        </p:spPr>
        <p:txBody>
          <a:bodyPr/>
          <a:lstStyle/>
          <a:p>
            <a:pPr eaLnBrk="1" hangingPunct="1"/>
            <a:r>
              <a:rPr lang="en-GB" altLang="sv-SE" sz="2800" dirty="0" err="1"/>
              <a:t>Implementering</a:t>
            </a:r>
            <a:r>
              <a:rPr lang="en-GB" altLang="sv-SE" sz="2800" dirty="0"/>
              <a:t> </a:t>
            </a:r>
            <a:r>
              <a:rPr lang="en-GB" altLang="sv-SE" sz="2800" dirty="0" err="1"/>
              <a:t>utan</a:t>
            </a:r>
            <a:r>
              <a:rPr lang="en-GB" altLang="sv-SE" sz="2800" dirty="0"/>
              <a:t> extra </a:t>
            </a:r>
            <a:r>
              <a:rPr lang="en-GB" altLang="sv-SE" sz="2800" dirty="0" err="1"/>
              <a:t>pengar</a:t>
            </a:r>
            <a:r>
              <a:rPr lang="en-GB" altLang="sv-SE" sz="2800" dirty="0"/>
              <a:t>...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8213" y="2276475"/>
            <a:ext cx="7772400" cy="3581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5000"/>
              </a:lnSpc>
            </a:pPr>
            <a:r>
              <a:rPr lang="en-GB" altLang="sv-SE" sz="2800" dirty="0" err="1"/>
              <a:t>Lokala</a:t>
            </a:r>
            <a:r>
              <a:rPr lang="en-GB" altLang="sv-SE" sz="2800" dirty="0"/>
              <a:t> </a:t>
            </a:r>
            <a:r>
              <a:rPr lang="en-GB" altLang="sv-SE" sz="2800" dirty="0" err="1"/>
              <a:t>råvaror</a:t>
            </a:r>
            <a:r>
              <a:rPr lang="en-GB" altLang="sv-SE" sz="2800" dirty="0"/>
              <a:t> </a:t>
            </a:r>
            <a:r>
              <a:rPr lang="en-GB" altLang="sv-SE" sz="2800" dirty="0" err="1"/>
              <a:t>i</a:t>
            </a:r>
            <a:r>
              <a:rPr lang="en-GB" altLang="sv-SE" sz="2800" dirty="0"/>
              <a:t> </a:t>
            </a:r>
            <a:r>
              <a:rPr lang="en-GB" altLang="sv-SE" sz="2800" dirty="0" err="1"/>
              <a:t>säsong</a:t>
            </a:r>
            <a:r>
              <a:rPr lang="en-GB" altLang="sv-SE" sz="2800" dirty="0"/>
              <a:t> =</a:t>
            </a:r>
            <a:r>
              <a:rPr lang="en-GB" altLang="sv-SE" sz="2800" dirty="0" err="1"/>
              <a:t>billigare</a:t>
            </a:r>
            <a:r>
              <a:rPr lang="en-GB" altLang="sv-SE" sz="2800" dirty="0"/>
              <a:t> </a:t>
            </a:r>
            <a:r>
              <a:rPr lang="en-GB" altLang="sv-SE" sz="2800" dirty="0" err="1"/>
              <a:t>produkter</a:t>
            </a:r>
            <a:r>
              <a:rPr lang="en-GB" altLang="sv-SE" sz="2800" dirty="0"/>
              <a:t>.</a:t>
            </a:r>
          </a:p>
          <a:p>
            <a:pPr eaLnBrk="1" hangingPunct="1">
              <a:lnSpc>
                <a:spcPct val="115000"/>
              </a:lnSpc>
            </a:pPr>
            <a:r>
              <a:rPr lang="en-GB" altLang="sv-SE" sz="2800" dirty="0" err="1"/>
              <a:t>Mindre</a:t>
            </a:r>
            <a:r>
              <a:rPr lang="en-GB" altLang="sv-SE" sz="2800" dirty="0"/>
              <a:t> </a:t>
            </a:r>
            <a:r>
              <a:rPr lang="en-GB" altLang="sv-SE" sz="2800" dirty="0" err="1"/>
              <a:t>kött</a:t>
            </a:r>
            <a:r>
              <a:rPr lang="en-GB" altLang="sv-SE" sz="2800" dirty="0"/>
              <a:t> = </a:t>
            </a:r>
            <a:r>
              <a:rPr lang="en-GB" altLang="sv-SE" sz="2800" dirty="0" err="1"/>
              <a:t>mindre</a:t>
            </a:r>
            <a:r>
              <a:rPr lang="en-GB" altLang="sv-SE" sz="2800" dirty="0"/>
              <a:t> </a:t>
            </a:r>
            <a:r>
              <a:rPr lang="en-GB" altLang="sv-SE" sz="2800" dirty="0" err="1"/>
              <a:t>kvantitet</a:t>
            </a:r>
            <a:r>
              <a:rPr lang="en-GB" altLang="sv-SE" sz="2800" dirty="0"/>
              <a:t> </a:t>
            </a:r>
            <a:r>
              <a:rPr lang="en-GB" altLang="sv-SE" sz="2800" dirty="0" err="1"/>
              <a:t>av</a:t>
            </a:r>
            <a:r>
              <a:rPr lang="en-GB" altLang="sv-SE" sz="2800" dirty="0"/>
              <a:t> </a:t>
            </a:r>
            <a:r>
              <a:rPr lang="en-GB" altLang="sv-SE" sz="2800" dirty="0" err="1"/>
              <a:t>dyra</a:t>
            </a:r>
            <a:r>
              <a:rPr lang="en-GB" altLang="sv-SE" sz="2800" dirty="0"/>
              <a:t> </a:t>
            </a:r>
            <a:r>
              <a:rPr lang="en-GB" altLang="sv-SE" sz="2800" dirty="0" err="1"/>
              <a:t>råvaror</a:t>
            </a:r>
            <a:r>
              <a:rPr lang="en-GB" altLang="sv-SE" sz="2800" dirty="0"/>
              <a:t>.</a:t>
            </a:r>
          </a:p>
          <a:p>
            <a:pPr eaLnBrk="1" hangingPunct="1">
              <a:lnSpc>
                <a:spcPct val="115000"/>
              </a:lnSpc>
            </a:pPr>
            <a:r>
              <a:rPr lang="en-GB" altLang="sv-SE" sz="2800" dirty="0" err="1"/>
              <a:t>Fullkorn</a:t>
            </a:r>
            <a:r>
              <a:rPr lang="en-GB" altLang="sv-SE" sz="2800" dirty="0"/>
              <a:t> och </a:t>
            </a:r>
            <a:r>
              <a:rPr lang="en-GB" altLang="sv-SE" sz="2800" dirty="0" err="1"/>
              <a:t>näringsrika</a:t>
            </a:r>
            <a:r>
              <a:rPr lang="en-GB" altLang="sv-SE" sz="2800" dirty="0"/>
              <a:t> </a:t>
            </a:r>
            <a:r>
              <a:rPr lang="en-GB" altLang="sv-SE" sz="2800" dirty="0" err="1"/>
              <a:t>vegetabilier</a:t>
            </a:r>
            <a:r>
              <a:rPr lang="en-GB" altLang="sv-SE" sz="2800" dirty="0"/>
              <a:t>  </a:t>
            </a:r>
            <a:r>
              <a:rPr lang="en-GB" altLang="sv-SE" sz="2800" dirty="0" err="1"/>
              <a:t>mättar</a:t>
            </a:r>
            <a:r>
              <a:rPr lang="en-GB" altLang="sv-SE" sz="2800" dirty="0"/>
              <a:t> </a:t>
            </a:r>
            <a:r>
              <a:rPr lang="en-GB" altLang="sv-SE" sz="2800" dirty="0" err="1"/>
              <a:t>bättre</a:t>
            </a:r>
            <a:r>
              <a:rPr lang="en-GB" altLang="sv-SE" sz="2800" dirty="0"/>
              <a:t>.</a:t>
            </a:r>
          </a:p>
          <a:p>
            <a:pPr eaLnBrk="1" hangingPunct="1">
              <a:lnSpc>
                <a:spcPct val="115000"/>
              </a:lnSpc>
            </a:pPr>
            <a:r>
              <a:rPr lang="en-GB" altLang="sv-SE" sz="2800" dirty="0" err="1"/>
              <a:t>Mer</a:t>
            </a:r>
            <a:r>
              <a:rPr lang="en-GB" altLang="sv-SE" sz="2800" dirty="0"/>
              <a:t> </a:t>
            </a:r>
            <a:r>
              <a:rPr lang="en-GB" altLang="sv-SE" sz="2800" dirty="0" err="1"/>
              <a:t>ekologiskt</a:t>
            </a:r>
            <a:r>
              <a:rPr lang="en-GB" altLang="sv-SE" sz="2800" dirty="0"/>
              <a:t> = </a:t>
            </a:r>
            <a:r>
              <a:rPr lang="sv-SE" altLang="sv-SE" sz="2800" dirty="0"/>
              <a:t>dyrare men kompenserar av de andra kriterierna</a:t>
            </a:r>
          </a:p>
        </p:txBody>
      </p:sp>
    </p:spTree>
    <p:extLst>
      <p:ext uri="{BB962C8B-B14F-4D97-AF65-F5344CB8AC3E}">
        <p14:creationId xmlns:p14="http://schemas.microsoft.com/office/powerpoint/2010/main" val="2331944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k-sasi\AppData\Local\Microsoft\Windows\Temporary Internet Files\Content.Outlook\OOBCRUR4\20170822_1255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69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855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k-sasi\AppData\Local\Microsoft\Windows\Temporary Internet Files\Content.IE5\MKOOK274\20180904_1122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583" y="173354"/>
            <a:ext cx="4883468" cy="651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68DED9D5-5A06-4D5F-A647-0F284CF26EF7}"/>
              </a:ext>
            </a:extLst>
          </p:cNvPr>
          <p:cNvSpPr/>
          <p:nvPr/>
        </p:nvSpPr>
        <p:spPr>
          <a:xfrm>
            <a:off x="181846" y="2780906"/>
            <a:ext cx="3301737" cy="2187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1315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k-sasi\AppData\Local\Microsoft\Windows\Temporary Internet Files\Content.Outlook\OOBCRUR4\20180322_121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8834" y="1662013"/>
            <a:ext cx="6554332" cy="36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4CE16DC1-A87B-49A8-943F-A16DC44AC3B3}"/>
              </a:ext>
            </a:extLst>
          </p:cNvPr>
          <p:cNvSpPr/>
          <p:nvPr/>
        </p:nvSpPr>
        <p:spPr>
          <a:xfrm>
            <a:off x="950857" y="2790333"/>
            <a:ext cx="3301737" cy="2187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6119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k-sasi\Downloads\20180904_112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75285" y="1038936"/>
            <a:ext cx="6373504" cy="478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322B4AB-8409-403C-A9F7-8DAD20AD368E}"/>
              </a:ext>
            </a:extLst>
          </p:cNvPr>
          <p:cNvSpPr/>
          <p:nvPr/>
        </p:nvSpPr>
        <p:spPr>
          <a:xfrm>
            <a:off x="270236" y="2771480"/>
            <a:ext cx="3301737" cy="2187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2681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homeserver\uk-sasi$\Mina dokument\My Pictures\2018\Ljungbackens fsk Mery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580" y="122549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7586EFB-1D6D-45BE-B156-4D8FB0E68CC2}"/>
              </a:ext>
            </a:extLst>
          </p:cNvPr>
          <p:cNvSpPr/>
          <p:nvPr/>
        </p:nvSpPr>
        <p:spPr>
          <a:xfrm>
            <a:off x="270236" y="2771480"/>
            <a:ext cx="3497344" cy="2187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3817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3" y="463"/>
            <a:ext cx="12190354" cy="6857074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3709585" y="1341243"/>
            <a:ext cx="92143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>
                <a:cs typeface="Arial" panose="020B0604020202020204" pitchFamily="34" charset="0"/>
              </a:rPr>
              <a:t>Eva </a:t>
            </a:r>
            <a:r>
              <a:rPr lang="sv-SE" sz="4000" b="1" dirty="0" err="1">
                <a:cs typeface="Arial" panose="020B0604020202020204" pitchFamily="34" charset="0"/>
              </a:rPr>
              <a:t>Hélen</a:t>
            </a:r>
            <a:endParaRPr lang="sv-SE" sz="4000" b="1" dirty="0">
              <a:cs typeface="Arial" panose="020B0604020202020204" pitchFamily="34" charset="0"/>
            </a:endParaRPr>
          </a:p>
          <a:p>
            <a:r>
              <a:rPr lang="sv-SE" sz="3600" dirty="0" err="1">
                <a:cs typeface="Arial" panose="020B0604020202020204" pitchFamily="34" charset="0"/>
              </a:rPr>
              <a:t>utvecklingsstrateg</a:t>
            </a:r>
            <a:r>
              <a:rPr lang="sv-SE" sz="3600" dirty="0">
                <a:cs typeface="Arial" panose="020B0604020202020204" pitchFamily="34" charset="0"/>
              </a:rPr>
              <a:t>, Södertälje Science Park</a:t>
            </a:r>
          </a:p>
          <a:p>
            <a:endParaRPr lang="sv-SE" sz="3200" dirty="0">
              <a:cs typeface="Arial" panose="020B0604020202020204" pitchFamily="34" charset="0"/>
            </a:endParaRPr>
          </a:p>
          <a:p>
            <a:endParaRPr lang="sv-SE" sz="3200" dirty="0">
              <a:cs typeface="Arial" panose="020B0604020202020204" pitchFamily="34" charset="0"/>
            </a:endParaRPr>
          </a:p>
          <a:p>
            <a:r>
              <a:rPr lang="sv-SE" sz="4000" b="1" dirty="0">
                <a:cs typeface="Arial" panose="020B0604020202020204" pitchFamily="34" charset="0"/>
              </a:rPr>
              <a:t>Per Rosengren</a:t>
            </a:r>
          </a:p>
          <a:p>
            <a:r>
              <a:rPr lang="sv-SE" sz="3600" dirty="0">
                <a:cs typeface="Arial" panose="020B0604020202020204" pitchFamily="34" charset="0"/>
              </a:rPr>
              <a:t>försäljningschef, Saltå Kvarn</a:t>
            </a:r>
          </a:p>
        </p:txBody>
      </p:sp>
    </p:spTree>
    <p:extLst>
      <p:ext uri="{BB962C8B-B14F-4D97-AF65-F5344CB8AC3E}">
        <p14:creationId xmlns:p14="http://schemas.microsoft.com/office/powerpoint/2010/main" val="2978832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800" b="1" dirty="0"/>
              <a:t>Ett politiskt beslut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715069" y="1417637"/>
            <a:ext cx="8789158" cy="52970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000" dirty="0"/>
          </a:p>
          <a:p>
            <a:pPr marL="0" indent="0">
              <a:buNone/>
              <a:tabLst>
                <a:tab pos="273050" algn="l"/>
              </a:tabLst>
            </a:pPr>
            <a:r>
              <a:rPr lang="en-US" sz="4000" b="1" dirty="0"/>
              <a:t>	</a:t>
            </a:r>
            <a:r>
              <a:rPr lang="en-US" sz="4000" b="1" dirty="0" err="1"/>
              <a:t>i</a:t>
            </a:r>
            <a:r>
              <a:rPr lang="en-US" sz="4000" b="1" dirty="0"/>
              <a:t> Södertälje 2001</a:t>
            </a:r>
            <a:r>
              <a:rPr lang="en-US" sz="4000" dirty="0"/>
              <a:t> </a:t>
            </a:r>
          </a:p>
          <a:p>
            <a:pPr marL="0" indent="0">
              <a:buNone/>
            </a:pPr>
            <a:r>
              <a:rPr lang="en-US" sz="2800" b="1" dirty="0"/>
              <a:t> </a:t>
            </a:r>
          </a:p>
          <a:p>
            <a:pPr marL="0" indent="0">
              <a:buNone/>
              <a:tabLst>
                <a:tab pos="273050" algn="l"/>
                <a:tab pos="450850" algn="l"/>
              </a:tabLst>
            </a:pPr>
            <a:r>
              <a:rPr lang="en-US" sz="4000" b="1" i="1" dirty="0"/>
              <a:t>	</a:t>
            </a:r>
            <a:endParaRPr lang="en-US" sz="1600" b="1" i="1" dirty="0"/>
          </a:p>
          <a:p>
            <a:pPr marL="0" indent="0">
              <a:buNone/>
              <a:tabLst>
                <a:tab pos="273050" algn="l"/>
                <a:tab pos="450850" algn="l"/>
              </a:tabLst>
            </a:pPr>
            <a:r>
              <a:rPr lang="en-US" sz="4000" b="1" i="1" dirty="0"/>
              <a:t>	</a:t>
            </a:r>
            <a:r>
              <a:rPr lang="en-US" sz="4000" b="1" i="1" dirty="0" err="1"/>
              <a:t>Använda</a:t>
            </a:r>
            <a:r>
              <a:rPr lang="en-US" sz="4000" b="1" i="1" dirty="0"/>
              <a:t> </a:t>
            </a:r>
            <a:r>
              <a:rPr lang="en-US" sz="4000" b="1" i="1" dirty="0" err="1"/>
              <a:t>matinköpen</a:t>
            </a:r>
            <a:r>
              <a:rPr lang="en-US" sz="4000" b="1" i="1" dirty="0"/>
              <a:t>  </a:t>
            </a:r>
          </a:p>
          <a:p>
            <a:pPr marL="0" indent="0">
              <a:buNone/>
              <a:tabLst>
                <a:tab pos="273050" algn="l"/>
                <a:tab pos="450850" algn="l"/>
              </a:tabLst>
            </a:pPr>
            <a:r>
              <a:rPr lang="en-US" sz="4000" b="1" i="1" dirty="0"/>
              <a:t>	</a:t>
            </a:r>
            <a:r>
              <a:rPr lang="en-US" sz="4000" b="1" i="1" dirty="0" err="1"/>
              <a:t>som</a:t>
            </a:r>
            <a:r>
              <a:rPr lang="en-US" sz="4000" b="1" i="1" dirty="0"/>
              <a:t> </a:t>
            </a:r>
            <a:r>
              <a:rPr lang="en-US" sz="4000" b="1" i="1" dirty="0" err="1"/>
              <a:t>ett</a:t>
            </a:r>
            <a:r>
              <a:rPr lang="en-US" sz="4000" b="1" i="1" dirty="0"/>
              <a:t> </a:t>
            </a:r>
            <a:r>
              <a:rPr lang="en-US" sz="4000" b="1" i="1" dirty="0" err="1"/>
              <a:t>verktyg</a:t>
            </a:r>
            <a:r>
              <a:rPr lang="en-US" sz="4000" b="1" i="1" dirty="0"/>
              <a:t> </a:t>
            </a:r>
          </a:p>
          <a:p>
            <a:pPr marL="0" indent="0">
              <a:buNone/>
              <a:tabLst>
                <a:tab pos="273050" algn="l"/>
                <a:tab pos="450850" algn="l"/>
              </a:tabLst>
            </a:pPr>
            <a:r>
              <a:rPr lang="en-US" sz="4000" b="1" i="1" dirty="0"/>
              <a:t>	</a:t>
            </a:r>
            <a:r>
              <a:rPr lang="en-US" sz="4000" b="1" i="1" dirty="0" err="1"/>
              <a:t>i</a:t>
            </a:r>
            <a:r>
              <a:rPr lang="en-US" sz="4000" b="1" i="1" dirty="0"/>
              <a:t> </a:t>
            </a:r>
            <a:r>
              <a:rPr lang="en-US" sz="4000" b="1" i="1" dirty="0" err="1"/>
              <a:t>miljöarbetet</a:t>
            </a:r>
            <a:r>
              <a:rPr lang="en-US" sz="4000" b="1" i="1" dirty="0"/>
              <a:t>.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sv-SE" sz="40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8" t="24702" r="-1236" b="-24702"/>
          <a:stretch/>
        </p:blipFill>
        <p:spPr>
          <a:xfrm>
            <a:off x="7515368" y="2229117"/>
            <a:ext cx="3152633" cy="168779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0"/>
          <a:stretch/>
        </p:blipFill>
        <p:spPr>
          <a:xfrm>
            <a:off x="8923102" y="191068"/>
            <a:ext cx="1671851" cy="1937983"/>
          </a:xfrm>
          <a:prstGeom prst="rect">
            <a:avLst/>
          </a:prstGeom>
        </p:spPr>
      </p:pic>
      <p:pic>
        <p:nvPicPr>
          <p:cNvPr id="9" name="Bildobjekt 8" descr="under tallarna simone grind">
            <a:hlinkClick r:id="rId5" tooltip="&quot;under tallarna simone grind&quot;"/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4"/>
          <a:stretch/>
        </p:blipFill>
        <p:spPr bwMode="auto">
          <a:xfrm>
            <a:off x="8743666" y="3575714"/>
            <a:ext cx="1851286" cy="29206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923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81200" y="417130"/>
            <a:ext cx="8229600" cy="864031"/>
          </a:xfrm>
        </p:spPr>
        <p:txBody>
          <a:bodyPr>
            <a:normAutofit/>
          </a:bodyPr>
          <a:lstStyle/>
          <a:p>
            <a:r>
              <a:rPr lang="sv-SE" sz="4800" b="1" dirty="0"/>
              <a:t>Bakgrund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687774" y="1417637"/>
            <a:ext cx="8789158" cy="5297062"/>
          </a:xfrm>
        </p:spPr>
        <p:txBody>
          <a:bodyPr>
            <a:normAutofit fontScale="85000" lnSpcReduction="20000"/>
          </a:bodyPr>
          <a:lstStyle/>
          <a:p>
            <a:pPr marL="0" indent="0" defTabSz="436563">
              <a:buNone/>
              <a:tabLst>
                <a:tab pos="1350963" algn="l"/>
              </a:tabLst>
            </a:pPr>
            <a:r>
              <a:rPr lang="sv-SE" sz="2700" b="1" dirty="0"/>
              <a:t>1930-tal</a:t>
            </a:r>
            <a:r>
              <a:rPr lang="sv-SE" sz="2700" dirty="0"/>
              <a:t> De första ekologiska/biodynamiska </a:t>
            </a:r>
          </a:p>
          <a:p>
            <a:pPr marL="0" indent="0" defTabSz="436563">
              <a:buNone/>
              <a:tabLst>
                <a:tab pos="1350963" algn="l"/>
              </a:tabLst>
            </a:pPr>
            <a:r>
              <a:rPr lang="sv-SE" sz="2700" dirty="0"/>
              <a:t>        odlingarna i Södertälje, Järna kommundel </a:t>
            </a:r>
          </a:p>
          <a:p>
            <a:pPr marL="0" indent="0">
              <a:buNone/>
            </a:pPr>
            <a:endParaRPr lang="sv-SE" sz="1700" dirty="0"/>
          </a:p>
          <a:p>
            <a:pPr marL="0" indent="0">
              <a:buNone/>
              <a:tabLst>
                <a:tab pos="804863" algn="l"/>
              </a:tabLst>
            </a:pPr>
            <a:r>
              <a:rPr lang="sv-SE" sz="2700" b="1" dirty="0"/>
              <a:t>1958</a:t>
            </a:r>
            <a:r>
              <a:rPr lang="sv-SE" sz="2700" dirty="0"/>
              <a:t> Forskning på matkvalitet och</a:t>
            </a:r>
          </a:p>
          <a:p>
            <a:pPr marL="0" indent="0">
              <a:buNone/>
              <a:tabLst>
                <a:tab pos="804863" algn="l"/>
              </a:tabLst>
            </a:pPr>
            <a:r>
              <a:rPr lang="sv-SE" sz="2700" dirty="0"/>
              <a:t>	odlingssystem startar i Järna</a:t>
            </a:r>
          </a:p>
          <a:p>
            <a:pPr marL="0" indent="0">
              <a:buNone/>
              <a:tabLst>
                <a:tab pos="804863" algn="l"/>
              </a:tabLst>
            </a:pPr>
            <a:endParaRPr lang="sv-SE" sz="1700" dirty="0"/>
          </a:p>
          <a:p>
            <a:pPr marL="0" indent="0">
              <a:buNone/>
              <a:tabLst>
                <a:tab pos="804863" algn="l"/>
              </a:tabLst>
            </a:pPr>
            <a:r>
              <a:rPr lang="sv-SE" sz="2700" b="1" dirty="0"/>
              <a:t>1964</a:t>
            </a:r>
            <a:r>
              <a:rPr lang="sv-SE" sz="2700" dirty="0"/>
              <a:t> Saltå Kvarn och bageri startas</a:t>
            </a:r>
          </a:p>
          <a:p>
            <a:pPr marL="0" indent="0">
              <a:buNone/>
              <a:tabLst>
                <a:tab pos="804863" algn="l"/>
              </a:tabLst>
            </a:pPr>
            <a:endParaRPr lang="sv-SE" sz="1700" dirty="0"/>
          </a:p>
          <a:p>
            <a:pPr marL="0" indent="0">
              <a:buNone/>
              <a:tabLst>
                <a:tab pos="804863" algn="l"/>
              </a:tabLst>
            </a:pPr>
            <a:r>
              <a:rPr lang="sv-SE" sz="2700" b="1" dirty="0"/>
              <a:t>1974</a:t>
            </a:r>
            <a:r>
              <a:rPr lang="sv-SE" sz="2700" dirty="0"/>
              <a:t> Utbildning i ekologisk/biodynamisk odling</a:t>
            </a:r>
          </a:p>
          <a:p>
            <a:pPr marL="0" indent="0">
              <a:buNone/>
              <a:tabLst>
                <a:tab pos="804863" algn="l"/>
              </a:tabLst>
            </a:pPr>
            <a:r>
              <a:rPr lang="sv-SE" sz="2700" dirty="0"/>
              <a:t>	öppnar</a:t>
            </a:r>
          </a:p>
          <a:p>
            <a:pPr marL="0" indent="0">
              <a:buNone/>
              <a:tabLst>
                <a:tab pos="627063" algn="l"/>
              </a:tabLst>
            </a:pPr>
            <a:endParaRPr lang="sv-SE" sz="1700" dirty="0"/>
          </a:p>
          <a:p>
            <a:pPr marL="0" indent="0">
              <a:buNone/>
              <a:tabLst>
                <a:tab pos="804863" algn="l"/>
              </a:tabLst>
            </a:pPr>
            <a:r>
              <a:rPr lang="sv-SE" sz="2700" b="1" dirty="0"/>
              <a:t>2001</a:t>
            </a:r>
            <a:r>
              <a:rPr lang="sv-SE" sz="2700" dirty="0"/>
              <a:t> Politiskt beslut om matinköp och miljö</a:t>
            </a:r>
          </a:p>
          <a:p>
            <a:pPr marL="0" indent="0">
              <a:buNone/>
            </a:pPr>
            <a:endParaRPr lang="sv-SE" sz="1700" dirty="0"/>
          </a:p>
          <a:p>
            <a:pPr marL="0" indent="0">
              <a:buNone/>
              <a:tabLst>
                <a:tab pos="1077913" algn="l"/>
              </a:tabLst>
            </a:pPr>
            <a:r>
              <a:rPr lang="sv-SE" sz="2800" b="1" dirty="0"/>
              <a:t>2003-06</a:t>
            </a:r>
            <a:r>
              <a:rPr lang="sv-SE" sz="2800" dirty="0"/>
              <a:t> </a:t>
            </a:r>
            <a:r>
              <a:rPr lang="sv-SE" sz="2800" i="1" dirty="0"/>
              <a:t>BERAS 1</a:t>
            </a:r>
            <a:r>
              <a:rPr lang="sv-SE" sz="2800" dirty="0"/>
              <a:t>, forskningsprojekt i </a:t>
            </a:r>
          </a:p>
          <a:p>
            <a:pPr marL="0" indent="0">
              <a:buNone/>
              <a:tabLst>
                <a:tab pos="804863" algn="l"/>
                <a:tab pos="1077913" algn="l"/>
              </a:tabLst>
            </a:pPr>
            <a:r>
              <a:rPr lang="sv-SE" sz="2800" dirty="0"/>
              <a:t>	Östersjöregionen. (</a:t>
            </a:r>
            <a:r>
              <a:rPr lang="sv-SE" sz="2800" dirty="0" err="1"/>
              <a:t>Interreg</a:t>
            </a:r>
            <a:r>
              <a:rPr lang="sv-SE" sz="2800" dirty="0"/>
              <a:t>)</a:t>
            </a:r>
          </a:p>
          <a:p>
            <a:pPr marL="0" indent="0">
              <a:buNone/>
            </a:pPr>
            <a:endParaRPr lang="sv-SE" sz="1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8" t="24702" r="-1236" b="-24702"/>
          <a:stretch/>
        </p:blipFill>
        <p:spPr>
          <a:xfrm>
            <a:off x="7515368" y="2229117"/>
            <a:ext cx="3152633" cy="168779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0"/>
          <a:stretch/>
        </p:blipFill>
        <p:spPr>
          <a:xfrm>
            <a:off x="8923102" y="191068"/>
            <a:ext cx="1671851" cy="1937983"/>
          </a:xfrm>
          <a:prstGeom prst="rect">
            <a:avLst/>
          </a:prstGeom>
        </p:spPr>
      </p:pic>
      <p:pic>
        <p:nvPicPr>
          <p:cNvPr id="9" name="Bildobjekt 8" descr="under tallarna simone grind">
            <a:hlinkClick r:id="rId5" tooltip="&quot;under tallarna simone grind&quot;"/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4"/>
          <a:stretch/>
        </p:blipFill>
        <p:spPr bwMode="auto">
          <a:xfrm>
            <a:off x="8743666" y="3575714"/>
            <a:ext cx="1851286" cy="29206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8589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81200" y="553607"/>
            <a:ext cx="8229600" cy="1111421"/>
          </a:xfrm>
        </p:spPr>
        <p:txBody>
          <a:bodyPr>
            <a:noAutofit/>
          </a:bodyPr>
          <a:lstStyle/>
          <a:p>
            <a:r>
              <a:rPr lang="en-US" sz="3600" b="1" dirty="0"/>
              <a:t>BERAS 1 </a:t>
            </a:r>
            <a:br>
              <a:rPr lang="en-US" sz="3600" b="1" dirty="0"/>
            </a:br>
            <a:r>
              <a:rPr lang="en-US" b="1" dirty="0"/>
              <a:t>Pilot Study 2003-2006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81199" y="2105026"/>
            <a:ext cx="4633416" cy="39066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Pilot studies from 48 farms in the Baltic Sea Region.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Ecological recycling agriculture (ERA) to reduce nutrient input  to the Baltic Sea.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Picture 2" descr="s8 kar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891" y="553606"/>
            <a:ext cx="3517303" cy="538987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homeserver\henordlu$\Mina Dokument\Loggor o mallar\BERAS-logo 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635" y="5511771"/>
            <a:ext cx="2649181" cy="96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386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BERAS Implementation 2010-2013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81199" y="1460194"/>
            <a:ext cx="3855494" cy="4196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Creating Sustainable Food Societies involving three levels: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Core Slab M 65 Bold" pitchFamily="34" charset="0"/>
              </a:rPr>
              <a:t>Academic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Core Slab M 65 Bold" pitchFamily="34" charset="0"/>
              </a:rPr>
              <a:t>Public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Core Slab M 65 Bold" pitchFamily="34" charset="0"/>
              </a:rPr>
              <a:t>Private 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24 partners in 9 countries,</a:t>
            </a:r>
          </a:p>
          <a:p>
            <a:pPr marL="0" indent="0">
              <a:buNone/>
            </a:pPr>
            <a:r>
              <a:rPr lang="en-US" sz="2400" dirty="0"/>
              <a:t>35 associates in 11 countries.</a:t>
            </a:r>
          </a:p>
        </p:txBody>
      </p:sp>
      <p:pic>
        <p:nvPicPr>
          <p:cNvPr id="5" name="Content Placeholder 4" descr="Map_pil-ring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6"/>
          <a:stretch>
            <a:fillRect/>
          </a:stretch>
        </p:blipFill>
        <p:spPr bwMode="auto">
          <a:xfrm>
            <a:off x="5945875" y="1249459"/>
            <a:ext cx="4597400" cy="44211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homeserver\henordlu$\Mina Dokument\Loggor o mallar\BERAS-logo 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5670646"/>
            <a:ext cx="2792703" cy="101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938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035792" y="2634019"/>
            <a:ext cx="8099947" cy="3507475"/>
          </a:xfr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sv-SE" sz="5000" b="1" dirty="0">
                <a:latin typeface="Arial" panose="020B0604020202020204" pitchFamily="34" charset="0"/>
                <a:cs typeface="Arial" panose="020B0604020202020204" pitchFamily="34" charset="0"/>
              </a:rPr>
              <a:t>Östersjövänlig Mat</a:t>
            </a:r>
            <a:br>
              <a:rPr lang="sv-SE" sz="5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5000" b="1" dirty="0">
                <a:latin typeface="Arial" panose="020B0604020202020204" pitchFamily="34" charset="0"/>
                <a:cs typeface="Arial" panose="020B0604020202020204" pitchFamily="34" charset="0"/>
              </a:rPr>
              <a:t>Diet for a Green Planet</a:t>
            </a:r>
          </a:p>
          <a:p>
            <a:pPr marL="982663" indent="0">
              <a:spcBef>
                <a:spcPts val="1200"/>
              </a:spcBef>
              <a:buNone/>
            </a:pPr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Ett koncept framtaget inom BERAS Implementation i samarbete med    Kostenheten, Södertälje kommun.</a:t>
            </a:r>
            <a:endParaRPr lang="sv-S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81" y="283234"/>
            <a:ext cx="318135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998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Diet for a green planet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81199" y="1815042"/>
            <a:ext cx="4851780" cy="4196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err="1">
                <a:latin typeface="Core Slab M 65 Bold" pitchFamily="34" charset="0"/>
              </a:rPr>
              <a:t>Kriterier</a:t>
            </a:r>
            <a:r>
              <a:rPr lang="en-US" sz="2600" dirty="0">
                <a:latin typeface="Core Slab M 65 Bold" pitchFamily="34" charset="0"/>
              </a:rPr>
              <a:t> </a:t>
            </a:r>
            <a:r>
              <a:rPr lang="en-US" sz="2600" dirty="0" err="1">
                <a:latin typeface="Core Slab M 65 Bold" pitchFamily="34" charset="0"/>
              </a:rPr>
              <a:t>mål</a:t>
            </a:r>
            <a:r>
              <a:rPr lang="en-US" sz="2600" dirty="0">
                <a:latin typeface="Core Slab M 65 Bold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2400" dirty="0">
                <a:latin typeface="Core Slab M 65 Bold"/>
              </a:rPr>
              <a:t>God och hälsosam mat.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2400" dirty="0">
                <a:latin typeface="Core Slab M 65 Bold"/>
              </a:rPr>
              <a:t>Ekologiskt odlad.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2400" dirty="0">
                <a:latin typeface="Core Slab M 65 Bold"/>
              </a:rPr>
              <a:t>Mindre kött, mer grönsaker, baljväxter och fullkorn.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2400" dirty="0">
                <a:latin typeface="Core Slab M 65 Bold"/>
              </a:rPr>
              <a:t>Lokalt producerat i säsong.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2400" dirty="0">
                <a:latin typeface="Core Slab M 65 Bold"/>
              </a:rPr>
              <a:t>Minskat svinn.</a:t>
            </a:r>
            <a:endParaRPr lang="en-US" sz="2400" dirty="0">
              <a:latin typeface="Core Slab M 65 Bold"/>
            </a:endParaRP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Picture 2" descr="\\homeserver\henordlu$\Mina Dokument\MATLUST\BIlder\serverign stora måltidsdagen beskur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/>
          <a:stretch>
            <a:fillRect/>
          </a:stretch>
        </p:blipFill>
        <p:spPr bwMode="auto">
          <a:xfrm>
            <a:off x="7117357" y="1020751"/>
            <a:ext cx="3216275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203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ubrik 1"/>
          <p:cNvSpPr>
            <a:spLocks noGrp="1"/>
          </p:cNvSpPr>
          <p:nvPr>
            <p:ph type="title"/>
          </p:nvPr>
        </p:nvSpPr>
        <p:spPr>
          <a:xfrm>
            <a:off x="2166938" y="1285876"/>
            <a:ext cx="7772400" cy="785813"/>
          </a:xfrm>
        </p:spPr>
        <p:txBody>
          <a:bodyPr>
            <a:normAutofit fontScale="90000"/>
          </a:bodyPr>
          <a:lstStyle/>
          <a:p>
            <a:r>
              <a:rPr lang="en-GB" altLang="sv-SE" sz="4400" dirty="0" err="1">
                <a:solidFill>
                  <a:schemeClr val="tx1"/>
                </a:solidFill>
              </a:rPr>
              <a:t>Kostenheten</a:t>
            </a:r>
            <a:r>
              <a:rPr lang="en-GB" altLang="sv-SE" sz="4400" dirty="0">
                <a:solidFill>
                  <a:schemeClr val="tx1"/>
                </a:solidFill>
              </a:rPr>
              <a:t>, </a:t>
            </a:r>
            <a:r>
              <a:rPr lang="en-GB" altLang="sv-SE" sz="4400" dirty="0" err="1">
                <a:solidFill>
                  <a:schemeClr val="tx1"/>
                </a:solidFill>
              </a:rPr>
              <a:t>Södertälje</a:t>
            </a:r>
            <a:r>
              <a:rPr lang="en-GB" altLang="sv-SE" sz="4400" dirty="0">
                <a:solidFill>
                  <a:schemeClr val="tx1"/>
                </a:solidFill>
              </a:rPr>
              <a:t>:</a:t>
            </a:r>
            <a:br>
              <a:rPr lang="en-GB" altLang="sv-SE" sz="4400" dirty="0">
                <a:solidFill>
                  <a:schemeClr val="tx1"/>
                </a:solidFill>
              </a:rPr>
            </a:br>
            <a:endParaRPr lang="en-GB" altLang="sv-SE" sz="4400" dirty="0">
              <a:solidFill>
                <a:schemeClr val="tx1"/>
              </a:solidFill>
            </a:endParaRPr>
          </a:p>
        </p:txBody>
      </p:sp>
      <p:sp>
        <p:nvSpPr>
          <p:cNvPr id="5123" name="Platshållare för innehåll 2"/>
          <p:cNvSpPr>
            <a:spLocks noGrp="1"/>
          </p:cNvSpPr>
          <p:nvPr>
            <p:ph idx="1"/>
          </p:nvPr>
        </p:nvSpPr>
        <p:spPr>
          <a:xfrm>
            <a:off x="2238375" y="2357438"/>
            <a:ext cx="7772400" cy="3581400"/>
          </a:xfrm>
        </p:spPr>
        <p:txBody>
          <a:bodyPr>
            <a:normAutofit fontScale="92500" lnSpcReduction="10000"/>
          </a:bodyPr>
          <a:lstStyle/>
          <a:p>
            <a:r>
              <a:rPr lang="en-GB" altLang="sv-SE" dirty="0" err="1"/>
              <a:t>Förskolor</a:t>
            </a:r>
            <a:endParaRPr lang="en-GB" altLang="sv-SE" dirty="0"/>
          </a:p>
          <a:p>
            <a:r>
              <a:rPr lang="en-GB" altLang="sv-SE" dirty="0" err="1"/>
              <a:t>Grundskolor</a:t>
            </a:r>
            <a:endParaRPr lang="en-GB" altLang="sv-SE" dirty="0"/>
          </a:p>
          <a:p>
            <a:r>
              <a:rPr lang="en-GB" altLang="sv-SE" dirty="0" err="1"/>
              <a:t>Gymnaseier</a:t>
            </a:r>
            <a:endParaRPr lang="en-GB" altLang="sv-SE" dirty="0"/>
          </a:p>
          <a:p>
            <a:r>
              <a:rPr lang="en-GB" altLang="sv-SE" dirty="0" err="1"/>
              <a:t>Äldreboende</a:t>
            </a:r>
            <a:r>
              <a:rPr lang="en-GB" altLang="sv-SE" dirty="0"/>
              <a:t> </a:t>
            </a:r>
            <a:r>
              <a:rPr lang="en-GB" altLang="sv-SE" dirty="0" err="1"/>
              <a:t>samt</a:t>
            </a:r>
            <a:r>
              <a:rPr lang="en-GB" altLang="sv-SE" dirty="0"/>
              <a:t> </a:t>
            </a:r>
            <a:r>
              <a:rPr lang="en-GB" altLang="sv-SE" dirty="0" err="1"/>
              <a:t>matleverans</a:t>
            </a:r>
            <a:r>
              <a:rPr lang="en-GB" altLang="sv-SE" dirty="0"/>
              <a:t> via </a:t>
            </a:r>
            <a:r>
              <a:rPr lang="en-GB" altLang="sv-SE" dirty="0" err="1"/>
              <a:t>hemtjänst</a:t>
            </a:r>
            <a:endParaRPr lang="en-GB" altLang="sv-SE" dirty="0"/>
          </a:p>
          <a:p>
            <a:r>
              <a:rPr lang="en-GB" altLang="sv-SE" dirty="0"/>
              <a:t>23000 </a:t>
            </a:r>
            <a:r>
              <a:rPr lang="en-GB" altLang="sv-SE" dirty="0" err="1"/>
              <a:t>portioner</a:t>
            </a:r>
            <a:r>
              <a:rPr lang="en-GB" altLang="sv-SE" dirty="0"/>
              <a:t>/dag ( 20 % </a:t>
            </a:r>
            <a:r>
              <a:rPr lang="en-GB" altLang="sv-SE" dirty="0" err="1"/>
              <a:t>av</a:t>
            </a:r>
            <a:r>
              <a:rPr lang="en-GB" altLang="sv-SE" dirty="0"/>
              <a:t> </a:t>
            </a:r>
            <a:r>
              <a:rPr lang="en-GB" altLang="sv-SE" dirty="0" err="1"/>
              <a:t>Södertälje</a:t>
            </a:r>
            <a:r>
              <a:rPr lang="en-GB" altLang="sv-SE" dirty="0"/>
              <a:t> </a:t>
            </a:r>
            <a:r>
              <a:rPr lang="en-GB" altLang="sv-SE" dirty="0" err="1"/>
              <a:t>kommuns</a:t>
            </a:r>
            <a:r>
              <a:rPr lang="en-GB" altLang="sv-SE" dirty="0"/>
              <a:t> </a:t>
            </a:r>
            <a:r>
              <a:rPr lang="en-GB" altLang="sv-SE" dirty="0" err="1"/>
              <a:t>innevånare</a:t>
            </a:r>
            <a:r>
              <a:rPr lang="en-GB" altLang="sv-SE" dirty="0"/>
              <a:t>)</a:t>
            </a:r>
          </a:p>
          <a:p>
            <a:r>
              <a:rPr lang="en-GB" altLang="sv-SE" dirty="0"/>
              <a:t>3,3 </a:t>
            </a:r>
            <a:r>
              <a:rPr lang="en-GB" altLang="sv-SE" dirty="0" err="1"/>
              <a:t>miljoner</a:t>
            </a:r>
            <a:r>
              <a:rPr lang="en-GB" altLang="sv-SE" dirty="0"/>
              <a:t>/</a:t>
            </a:r>
            <a:r>
              <a:rPr lang="en-GB" altLang="sv-SE" dirty="0" err="1"/>
              <a:t>år</a:t>
            </a:r>
            <a:endParaRPr lang="en-GB" altLang="sv-SE" dirty="0"/>
          </a:p>
          <a:p>
            <a:r>
              <a:rPr lang="en-GB" altLang="sv-SE" dirty="0" err="1"/>
              <a:t>Livsmedelsbudget</a:t>
            </a:r>
            <a:r>
              <a:rPr lang="en-GB" altLang="sv-SE" dirty="0"/>
              <a:t> : 60 </a:t>
            </a:r>
            <a:r>
              <a:rPr lang="en-GB" altLang="sv-SE" dirty="0" err="1"/>
              <a:t>mkr</a:t>
            </a:r>
            <a:r>
              <a:rPr lang="en-GB" altLang="sv-SE" dirty="0"/>
              <a:t> </a:t>
            </a:r>
            <a:r>
              <a:rPr lang="en-GB" altLang="sv-SE" dirty="0" err="1"/>
              <a:t>år</a:t>
            </a:r>
            <a:endParaRPr lang="en-GB" altLang="sv-SE" dirty="0"/>
          </a:p>
          <a:p>
            <a:pPr>
              <a:buFontTx/>
              <a:buNone/>
            </a:pPr>
            <a:endParaRPr lang="en-GB" altLang="sv-SE" dirty="0"/>
          </a:p>
        </p:txBody>
      </p:sp>
    </p:spTree>
    <p:extLst>
      <p:ext uri="{BB962C8B-B14F-4D97-AF65-F5344CB8AC3E}">
        <p14:creationId xmlns:p14="http://schemas.microsoft.com/office/powerpoint/2010/main" val="4265727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9" y="1268413"/>
            <a:ext cx="8104187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sv-SE" sz="3600" dirty="0"/>
              <a:t>Inga extra </a:t>
            </a:r>
            <a:r>
              <a:rPr lang="en-GB" altLang="sv-SE" sz="3600" dirty="0" err="1"/>
              <a:t>pengar</a:t>
            </a:r>
            <a:r>
              <a:rPr lang="en-GB" altLang="sv-SE" sz="3600" dirty="0"/>
              <a:t>  </a:t>
            </a:r>
            <a:r>
              <a:rPr lang="en-GB" altLang="sv-SE" sz="3600" dirty="0" err="1"/>
              <a:t>i</a:t>
            </a:r>
            <a:r>
              <a:rPr lang="en-GB" altLang="sv-SE" sz="3600" dirty="0"/>
              <a:t> </a:t>
            </a:r>
            <a:r>
              <a:rPr lang="en-GB" altLang="sv-SE" sz="3600" dirty="0" err="1"/>
              <a:t>driftsbudgeten</a:t>
            </a:r>
            <a:r>
              <a:rPr lang="en-GB" altLang="sv-SE" sz="3600" dirty="0"/>
              <a:t>!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8213" y="2276475"/>
            <a:ext cx="7772400" cy="3581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</a:pPr>
            <a:r>
              <a:rPr lang="en-GB" altLang="sv-SE" sz="2800" dirty="0" err="1"/>
              <a:t>Minska</a:t>
            </a:r>
            <a:r>
              <a:rPr lang="en-GB" altLang="sv-SE" sz="2800" dirty="0"/>
              <a:t> </a:t>
            </a:r>
            <a:r>
              <a:rPr lang="en-GB" altLang="sv-SE" sz="2800" dirty="0" err="1"/>
              <a:t>svinn</a:t>
            </a:r>
            <a:r>
              <a:rPr lang="en-GB" altLang="sv-SE" sz="2800" dirty="0"/>
              <a:t> </a:t>
            </a:r>
            <a:r>
              <a:rPr lang="en-GB" altLang="sv-SE" sz="2800" dirty="0" err="1"/>
              <a:t>i</a:t>
            </a:r>
            <a:r>
              <a:rPr lang="en-GB" altLang="sv-SE" sz="2800" dirty="0"/>
              <a:t> </a:t>
            </a:r>
            <a:r>
              <a:rPr lang="en-GB" altLang="sv-SE" sz="2800" dirty="0" err="1"/>
              <a:t>köket</a:t>
            </a:r>
            <a:r>
              <a:rPr lang="en-GB" altLang="sv-SE" sz="2800" dirty="0"/>
              <a:t>, </a:t>
            </a:r>
            <a:r>
              <a:rPr lang="en-GB" altLang="sv-SE" sz="2800" dirty="0" err="1"/>
              <a:t>servering</a:t>
            </a:r>
            <a:r>
              <a:rPr lang="en-GB" altLang="sv-SE" sz="2800" dirty="0"/>
              <a:t> och </a:t>
            </a:r>
            <a:r>
              <a:rPr lang="en-GB" altLang="sv-SE" sz="2800" dirty="0" err="1"/>
              <a:t>på</a:t>
            </a:r>
            <a:r>
              <a:rPr lang="en-GB" altLang="sv-SE" sz="2800" dirty="0"/>
              <a:t> </a:t>
            </a:r>
            <a:r>
              <a:rPr lang="en-GB" altLang="sv-SE" sz="2800" dirty="0" err="1"/>
              <a:t>tallrikarna</a:t>
            </a:r>
            <a:endParaRPr lang="en-GB" altLang="sv-SE" sz="2800" dirty="0"/>
          </a:p>
          <a:p>
            <a:pPr eaLnBrk="1" hangingPunct="1">
              <a:lnSpc>
                <a:spcPct val="115000"/>
              </a:lnSpc>
            </a:pPr>
            <a:r>
              <a:rPr lang="en-GB" altLang="sv-SE" sz="2800" dirty="0" err="1"/>
              <a:t>Undvika</a:t>
            </a:r>
            <a:r>
              <a:rPr lang="en-GB" altLang="sv-SE" sz="2800" dirty="0"/>
              <a:t> </a:t>
            </a:r>
            <a:r>
              <a:rPr lang="en-GB" altLang="sv-SE" sz="2800" dirty="0" err="1"/>
              <a:t>hel</a:t>
            </a:r>
            <a:r>
              <a:rPr lang="en-GB" altLang="sv-SE" sz="2800" dirty="0"/>
              <a:t>- och </a:t>
            </a:r>
            <a:r>
              <a:rPr lang="en-GB" altLang="sv-SE" sz="2800" dirty="0" err="1"/>
              <a:t>halvfabrikat</a:t>
            </a:r>
            <a:endParaRPr lang="en-GB" altLang="sv-SE" sz="2800" dirty="0"/>
          </a:p>
          <a:p>
            <a:pPr eaLnBrk="1" hangingPunct="1">
              <a:lnSpc>
                <a:spcPct val="115000"/>
              </a:lnSpc>
            </a:pPr>
            <a:r>
              <a:rPr lang="en-GB" altLang="sv-SE" sz="2800" dirty="0" err="1"/>
              <a:t>Utbildade</a:t>
            </a:r>
            <a:r>
              <a:rPr lang="en-GB" altLang="sv-SE" sz="2800" dirty="0"/>
              <a:t> </a:t>
            </a:r>
            <a:r>
              <a:rPr lang="en-GB" altLang="sv-SE" sz="2800" dirty="0" err="1"/>
              <a:t>kockar</a:t>
            </a:r>
            <a:r>
              <a:rPr lang="en-GB" altLang="sv-SE" sz="2800" dirty="0"/>
              <a:t> </a:t>
            </a:r>
            <a:r>
              <a:rPr lang="en-GB" altLang="sv-SE" sz="2800" dirty="0" err="1"/>
              <a:t>i</a:t>
            </a:r>
            <a:r>
              <a:rPr lang="en-GB" altLang="sv-SE" sz="2800" dirty="0"/>
              <a:t> </a:t>
            </a:r>
            <a:r>
              <a:rPr lang="en-GB" altLang="sv-SE" sz="2800" dirty="0" err="1"/>
              <a:t>köket</a:t>
            </a:r>
            <a:endParaRPr lang="en-GB" altLang="sv-SE" sz="2800" dirty="0"/>
          </a:p>
          <a:p>
            <a:pPr eaLnBrk="1" hangingPunct="1">
              <a:lnSpc>
                <a:spcPct val="115000"/>
              </a:lnSpc>
            </a:pPr>
            <a:r>
              <a:rPr lang="en-GB" altLang="sv-SE" sz="2800" dirty="0" err="1"/>
              <a:t>Kontinuerlig</a:t>
            </a:r>
            <a:r>
              <a:rPr lang="en-GB" altLang="sv-SE" sz="2800" dirty="0"/>
              <a:t> </a:t>
            </a:r>
            <a:r>
              <a:rPr lang="en-GB" altLang="sv-SE" sz="2800" dirty="0" err="1"/>
              <a:t>kompetensutveckling</a:t>
            </a:r>
            <a:r>
              <a:rPr lang="en-GB" altLang="sv-SE" sz="2800" dirty="0"/>
              <a:t> </a:t>
            </a:r>
          </a:p>
          <a:p>
            <a:pPr eaLnBrk="1" hangingPunct="1">
              <a:lnSpc>
                <a:spcPct val="115000"/>
              </a:lnSpc>
            </a:pPr>
            <a:r>
              <a:rPr lang="en-GB" altLang="sv-SE" sz="2800" dirty="0" err="1"/>
              <a:t>Tillagningskök</a:t>
            </a:r>
            <a:r>
              <a:rPr lang="en-GB" altLang="sv-SE" sz="2800" dirty="0"/>
              <a:t> </a:t>
            </a:r>
            <a:r>
              <a:rPr lang="en-GB" altLang="sv-SE" sz="2800" dirty="0" err="1"/>
              <a:t>på</a:t>
            </a:r>
            <a:r>
              <a:rPr lang="en-GB" altLang="sv-SE" sz="2800" dirty="0"/>
              <a:t> </a:t>
            </a:r>
            <a:r>
              <a:rPr lang="en-GB" altLang="sv-SE" sz="2800" dirty="0" err="1"/>
              <a:t>alla</a:t>
            </a:r>
            <a:r>
              <a:rPr lang="en-GB" altLang="sv-SE" sz="2800" dirty="0"/>
              <a:t> </a:t>
            </a:r>
            <a:r>
              <a:rPr lang="en-GB" altLang="sv-SE" sz="2800" dirty="0" err="1"/>
              <a:t>enheter</a:t>
            </a:r>
            <a:endParaRPr lang="en-GB" altLang="sv-SE" sz="2800" dirty="0"/>
          </a:p>
          <a:p>
            <a:pPr eaLnBrk="1" hangingPunct="1">
              <a:lnSpc>
                <a:spcPct val="115000"/>
              </a:lnSpc>
            </a:pPr>
            <a:r>
              <a:rPr lang="en-GB" altLang="sv-SE" sz="2800" dirty="0" err="1"/>
              <a:t>Involvera</a:t>
            </a:r>
            <a:r>
              <a:rPr lang="en-GB" altLang="sv-SE" sz="2800" dirty="0"/>
              <a:t> </a:t>
            </a:r>
            <a:r>
              <a:rPr lang="en-GB" altLang="sv-SE" sz="2800" dirty="0" err="1"/>
              <a:t>matgästerna</a:t>
            </a:r>
            <a:r>
              <a:rPr lang="en-GB" altLang="sv-SE" sz="2800" dirty="0"/>
              <a:t> (barn, </a:t>
            </a:r>
            <a:r>
              <a:rPr lang="en-GB" altLang="sv-SE" sz="2800" dirty="0" err="1"/>
              <a:t>ungdomar</a:t>
            </a:r>
            <a:r>
              <a:rPr lang="en-GB" altLang="sv-SE" sz="2800" dirty="0"/>
              <a:t>, </a:t>
            </a:r>
            <a:r>
              <a:rPr lang="en-GB" altLang="sv-SE" sz="2800" dirty="0" err="1"/>
              <a:t>äldre</a:t>
            </a:r>
            <a:r>
              <a:rPr lang="en-GB" altLang="sv-SE" sz="2800" dirty="0"/>
              <a:t>, </a:t>
            </a:r>
            <a:r>
              <a:rPr lang="en-GB" altLang="sv-SE" sz="2800" dirty="0" err="1"/>
              <a:t>pedagoger</a:t>
            </a:r>
            <a:r>
              <a:rPr lang="en-GB" altLang="sv-SE" sz="2800" dirty="0"/>
              <a:t> och </a:t>
            </a:r>
            <a:r>
              <a:rPr lang="en-GB" altLang="sv-SE" sz="2800" dirty="0" err="1"/>
              <a:t>övrig</a:t>
            </a:r>
            <a:r>
              <a:rPr lang="en-GB" altLang="sv-SE" sz="2800" dirty="0"/>
              <a:t> personal)</a:t>
            </a:r>
          </a:p>
        </p:txBody>
      </p:sp>
    </p:spTree>
    <p:extLst>
      <p:ext uri="{BB962C8B-B14F-4D97-AF65-F5344CB8AC3E}">
        <p14:creationId xmlns:p14="http://schemas.microsoft.com/office/powerpoint/2010/main" val="1829739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399</Words>
  <Application>Microsoft Office PowerPoint</Application>
  <PresentationFormat>Bredbild</PresentationFormat>
  <Paragraphs>101</Paragraphs>
  <Slides>16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Core Slab M 45 Regular</vt:lpstr>
      <vt:lpstr>Core Slab M 65 Bold</vt:lpstr>
      <vt:lpstr>Wingdings</vt:lpstr>
      <vt:lpstr>ヒラギノ角ゴ Pro W3</vt:lpstr>
      <vt:lpstr>Office-tema</vt:lpstr>
      <vt:lpstr>Södertälje – den hållbara matkommunen Sara Jervfors, kostchef/projektchef MatLust    </vt:lpstr>
      <vt:lpstr>Ett politiskt beslut</vt:lpstr>
      <vt:lpstr>Bakgrund</vt:lpstr>
      <vt:lpstr>BERAS 1  Pilot Study 2003-2006</vt:lpstr>
      <vt:lpstr>BERAS Implementation 2010-2013</vt:lpstr>
      <vt:lpstr>PowerPoint-presentation</vt:lpstr>
      <vt:lpstr>Diet for a green planet</vt:lpstr>
      <vt:lpstr>Kostenheten, Södertälje: </vt:lpstr>
      <vt:lpstr>Inga extra pengar  i driftsbudgeten!</vt:lpstr>
      <vt:lpstr>Implementering utan extra pengar...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Södertälje – den hållbara matkommunen Sara Jervfors, kostchef/projektchef MatLust    </dc:title>
  <dc:creator>Teresa Sida Norgren</dc:creator>
  <cp:lastModifiedBy>Teresa Sida Norgren</cp:lastModifiedBy>
  <cp:revision>2</cp:revision>
  <dcterms:created xsi:type="dcterms:W3CDTF">2018-10-29T14:10:04Z</dcterms:created>
  <dcterms:modified xsi:type="dcterms:W3CDTF">2018-10-29T14:12:48Z</dcterms:modified>
</cp:coreProperties>
</file>