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8"/>
  </p:notesMasterIdLst>
  <p:sldIdLst>
    <p:sldId id="256" r:id="rId4"/>
    <p:sldId id="259" r:id="rId5"/>
    <p:sldId id="261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3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CDA17-916A-4CFC-B3F9-4ED73D598631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9D4F0-070B-44F3-8AFB-2B1E84E50D8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579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Platshållare för anteckninga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>
              <a:defRPr/>
            </a:pPr>
            <a:r>
              <a:rPr lang="sv-SE" b="1" dirty="0" err="1" smtClean="0"/>
              <a:t>About</a:t>
            </a:r>
            <a:r>
              <a:rPr lang="sv-SE" b="1" dirty="0" smtClean="0"/>
              <a:t> the </a:t>
            </a:r>
            <a:r>
              <a:rPr lang="sv-SE" b="1" dirty="0" err="1" smtClean="0"/>
              <a:t>three</a:t>
            </a:r>
            <a:r>
              <a:rPr lang="sv-SE" b="1" dirty="0" smtClean="0"/>
              <a:t> </a:t>
            </a:r>
            <a:r>
              <a:rPr lang="sv-SE" b="1" dirty="0" err="1" smtClean="0"/>
              <a:t>universities</a:t>
            </a:r>
            <a:r>
              <a:rPr lang="sv-SE" b="1" dirty="0" smtClean="0"/>
              <a:t> in Stockholm</a:t>
            </a:r>
          </a:p>
          <a:p>
            <a:pPr>
              <a:defRPr/>
            </a:pPr>
            <a:r>
              <a:rPr lang="sv-SE" b="1" dirty="0" smtClean="0"/>
              <a:t>University </a:t>
            </a:r>
            <a:r>
              <a:rPr lang="sv-SE" b="1" dirty="0" err="1" smtClean="0"/>
              <a:t>collaboration</a:t>
            </a:r>
            <a:endParaRPr lang="sv-SE" b="1" dirty="0" smtClean="0"/>
          </a:p>
          <a:p>
            <a:pPr>
              <a:defRPr/>
            </a:pPr>
            <a:endParaRPr lang="sv-SE" dirty="0" smtClean="0"/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v-SE" dirty="0" smtClean="0"/>
              <a:t>In the Stockholm region Stockholm University, KI and KTH, </a:t>
            </a:r>
            <a:r>
              <a:rPr lang="sv-SE" dirty="0" err="1" smtClean="0"/>
              <a:t>build</a:t>
            </a:r>
            <a:r>
              <a:rPr lang="sv-SE" dirty="0" smtClean="0"/>
              <a:t> a strong </a:t>
            </a:r>
            <a:r>
              <a:rPr lang="sv-SE" dirty="0" err="1" smtClean="0"/>
              <a:t>university</a:t>
            </a:r>
            <a:r>
              <a:rPr lang="sv-SE" dirty="0" smtClean="0"/>
              <a:t> relation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combined</a:t>
            </a:r>
            <a:r>
              <a:rPr lang="sv-SE" dirty="0" smtClean="0"/>
              <a:t> </a:t>
            </a:r>
            <a:r>
              <a:rPr lang="sv-SE" dirty="0" err="1" smtClean="0"/>
              <a:t>competence</a:t>
            </a:r>
            <a:r>
              <a:rPr lang="sv-SE" dirty="0" smtClean="0"/>
              <a:t>. 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successfully</a:t>
            </a:r>
            <a:r>
              <a:rPr lang="sv-SE" dirty="0" smtClean="0"/>
              <a:t> </a:t>
            </a:r>
            <a:r>
              <a:rPr lang="sv-SE" dirty="0" err="1" smtClean="0"/>
              <a:t>demonstrate</a:t>
            </a:r>
            <a:r>
              <a:rPr lang="sv-SE" dirty="0" smtClean="0"/>
              <a:t> </a:t>
            </a: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 and research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interact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create</a:t>
            </a:r>
            <a:r>
              <a:rPr lang="sv-SE" dirty="0" smtClean="0"/>
              <a:t> international </a:t>
            </a:r>
            <a:r>
              <a:rPr lang="sv-SE" dirty="0" err="1" smtClean="0"/>
              <a:t>competitiveness</a:t>
            </a:r>
            <a:r>
              <a:rPr lang="sv-SE" dirty="0" smtClean="0"/>
              <a:t>.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this</a:t>
            </a:r>
            <a:r>
              <a:rPr lang="sv-SE" dirty="0" smtClean="0"/>
              <a:t> </a:t>
            </a:r>
            <a:r>
              <a:rPr lang="en-GB" dirty="0" smtClean="0"/>
              <a:t>combined competence, the three universities would reach approx. place no 25 within the Shanghai University Ranking.</a:t>
            </a:r>
            <a:endParaRPr lang="sv-SE" dirty="0" smtClean="0"/>
          </a:p>
          <a:p>
            <a:pPr>
              <a:defRPr/>
            </a:pPr>
            <a:r>
              <a:rPr lang="sv-SE" dirty="0" smtClean="0"/>
              <a:t> </a:t>
            </a:r>
            <a:endParaRPr lang="sv-SE" b="1" dirty="0" smtClean="0"/>
          </a:p>
        </p:txBody>
      </p:sp>
      <p:sp>
        <p:nvSpPr>
          <p:cNvPr id="4096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9D48B8-2FE5-4B0E-BB4C-A6B50A4FE801}" type="slidenum">
              <a:rPr lang="sv-SE" altLang="sv-SE"/>
              <a:pPr eaLnBrk="1" hangingPunct="1">
                <a:spcBef>
                  <a:spcPct val="0"/>
                </a:spcBef>
              </a:pPr>
              <a:t>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233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_PPT_kro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2750"/>
            <a:ext cx="5595938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U_logo_32mm_300dpi_SVEN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2435225"/>
            <a:ext cx="6632575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860800"/>
            <a:ext cx="6632575" cy="1165225"/>
          </a:xfrm>
        </p:spPr>
        <p:txBody>
          <a:bodyPr/>
          <a:lstStyle>
            <a:lvl1pPr marL="0" indent="0">
              <a:lnSpc>
                <a:spcPts val="4200"/>
              </a:lnSpc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6750" y="6151563"/>
            <a:ext cx="4492625" cy="301625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6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860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5" y="1943100"/>
            <a:ext cx="1711325" cy="4078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943100"/>
            <a:ext cx="4984750" cy="4078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992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_PPT_olivkv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/>
          <a:stretch>
            <a:fillRect/>
          </a:stretch>
        </p:blipFill>
        <p:spPr bwMode="auto">
          <a:xfrm>
            <a:off x="1588" y="317500"/>
            <a:ext cx="6881812" cy="6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U_logo_32mm_300dpi_SVEN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2435225"/>
            <a:ext cx="6632575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860800"/>
            <a:ext cx="6632575" cy="1165225"/>
          </a:xfrm>
        </p:spPr>
        <p:txBody>
          <a:bodyPr/>
          <a:lstStyle>
            <a:lvl1pPr marL="0" indent="0">
              <a:lnSpc>
                <a:spcPts val="4200"/>
              </a:lnSpc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1D91E-7E9B-403E-A606-E4F2CC6986FE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6750" y="6151563"/>
            <a:ext cx="44926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7A77-FCAF-440B-8A3D-C7D2292AF18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587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D6D93-3609-4B2B-BE53-461D9B207E41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A07CB-E178-4620-B822-D0F7BDE9842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36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4ABC7-4CF2-48B4-83F2-F2B286028CD9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61900-46E5-466B-9AA0-891FBECAB1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951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D0427-FC7D-4386-B404-8349D788A6EA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81806-1687-4BE2-8A35-A5B8C45D604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191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ACD0-EB0C-478C-BE77-4ABB2A4FD2EB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71646-EE6C-44C5-9292-A5D7CCFC901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02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67CA5-6BB1-447C-9534-808D7D84F56E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6493F-34FE-4C73-8C70-062E228816C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615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F6609-3A7B-438B-A68E-585233F85330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21A2-DBB5-4D67-A437-CB0ACF5D96E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3794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C5B3E-63AC-43E1-8E3B-06B92070CF5F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AC36-D3F2-44E4-AD0A-3E45FF0CF78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197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555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79965-EEB9-4868-A781-CB28FA5AE3B5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43DD-FC4B-4A16-8E43-61F8CABAAC0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570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41110-54D9-4010-B6B0-490F477A2AA3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D1485-294D-4C1E-9511-5E219E73D8C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77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5" y="1943100"/>
            <a:ext cx="1711325" cy="4078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943100"/>
            <a:ext cx="4984750" cy="4078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25DB4-DEAF-459A-86E2-9ED2276AC4D5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B5560-C3B6-4FF7-A017-661542E144D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32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U_PPT_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t="-362"/>
          <a:stretch>
            <a:fillRect/>
          </a:stretch>
        </p:blipFill>
        <p:spPr bwMode="auto">
          <a:xfrm>
            <a:off x="3175" y="1590675"/>
            <a:ext cx="725805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U_logo_32mm_300dpi_SVEN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6475" y="2435225"/>
            <a:ext cx="6632575" cy="1425575"/>
          </a:xfrm>
        </p:spPr>
        <p:txBody>
          <a:bodyPr lIns="72000" tIns="36000" rIns="72000" bIns="36000" anchor="ctr"/>
          <a:lstStyle>
            <a:lvl1pPr>
              <a:lnSpc>
                <a:spcPct val="100000"/>
              </a:lnSpc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06475" y="3860800"/>
            <a:ext cx="6632575" cy="11652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1492-FCD2-4D3E-8E46-30F39324280C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1936750" y="6151563"/>
            <a:ext cx="44926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5A01-7AE4-4478-A1F2-9393F82308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437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1BFC1-5AA6-4ED5-BEC8-DF310404304C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472EC-9737-4918-ABF5-681E5E377E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667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BF16-57BC-419E-80E5-E374250A8C9A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83EAC-1E1B-41CD-8429-A285AB50594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579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406AE-9E69-4AA0-8FA5-0DAEDED5C117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 smtClean="0"/>
              <a:t>Mats Danielson, dekanus</a:t>
            </a: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1C0C6-8460-4DF2-8238-913EE9B5F0E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7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FC587-FD69-42B3-968D-9B4848FEC320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4091-F789-4125-A65B-431E9358CD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1986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0D32D-BA0B-4D8E-8368-DB1F130C6B99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B1837-C5B2-4514-BF0E-104097FB62E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8002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249D2-4F6A-4EC8-B311-A3935BB200FA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D3326-C860-4A33-8FCD-E64D6287AD8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354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367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928FC-275E-4D7A-B7D9-2377E434C453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18D3-389E-4E55-93CB-57F0CCBC87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6532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8AAD-5BC1-4CA3-9BC1-A670EF0EBA32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480E4-D576-45AF-BA1F-13774B9D58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4207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C054-CE01-45D6-8B6D-40A0159A5A7C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C9462-014A-4B1C-9F32-CCC31AADDA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0457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5927725" y="1943100"/>
            <a:ext cx="1711325" cy="4078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90575" y="1943100"/>
            <a:ext cx="4984750" cy="4078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8D280-25B6-435B-8C40-34F661D3A2CB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16AB-A929-4509-982C-2F551768BF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8721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575" y="1943100"/>
            <a:ext cx="6848475" cy="7953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3EBE2-6CE4-4502-B5E9-FDC0958D1A40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A519F-F9C4-4B3D-B9A1-051C379FE5A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40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0575" y="2806700"/>
            <a:ext cx="3348038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013" y="2806700"/>
            <a:ext cx="3348037" cy="321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63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58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635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79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59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25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1943100"/>
            <a:ext cx="68484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2806700"/>
            <a:ext cx="68484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6151563"/>
            <a:ext cx="1122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41506C44-D13C-47D5-A9D9-9C568AA4D352}" type="datetimeFigureOut">
              <a:rPr lang="sv-SE" smtClean="0"/>
              <a:t>2019-02-14</a:t>
            </a:fld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6151563"/>
            <a:ext cx="4492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sv-SE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151563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3F6802CC-D40C-4890-AD9A-4F3272F7C775}" type="slidenum">
              <a:rPr lang="sv-SE" smtClean="0"/>
              <a:t>‹#›</a:t>
            </a:fld>
            <a:endParaRPr lang="sv-SE"/>
          </a:p>
        </p:txBody>
      </p:sp>
      <p:pic>
        <p:nvPicPr>
          <p:cNvPr id="1031" name="Picture 7" descr="SU_logo_32mm_300dpi_SVENS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5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1943100"/>
            <a:ext cx="68484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2806700"/>
            <a:ext cx="68484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6151563"/>
            <a:ext cx="1122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3FADF5D8-352D-40F4-A4F3-10E0A53AB933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6151563"/>
            <a:ext cx="4492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151563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18668AB5-BC55-4B51-B05F-1E63D9E8F96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13319" name="Picture 7" descr="SU_logo_32mm_300dpi_SVENS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52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0575" y="1943100"/>
            <a:ext cx="684847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0575" y="2806700"/>
            <a:ext cx="684847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9463" y="6151563"/>
            <a:ext cx="11223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A626A98C-AADC-497C-9902-B9FA65470EA2}" type="datetime1">
              <a:rPr lang="sv-SE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36750" y="6151563"/>
            <a:ext cx="44926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/>
              <a:t>/ Namn Namn, Institution eller liknande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151563"/>
            <a:ext cx="21336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E4440769-14C0-4522-9748-62971B5B0A8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5607" name="Picture 7" descr="SU_logo_32mm_300dpi_SVENS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287338"/>
            <a:ext cx="11525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47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sldNum="0" hdr="0"/>
  <p:txStyles>
    <p:titleStyle>
      <a:lvl1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2pPr>
      <a:lvl3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3pPr>
      <a:lvl4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4pPr>
      <a:lvl5pPr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5pPr>
      <a:lvl6pPr marL="4572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6pPr>
      <a:lvl7pPr marL="9144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7pPr>
      <a:lvl8pPr marL="13716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8pPr>
      <a:lvl9pPr marL="1828800" algn="l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2600" b="1">
          <a:solidFill>
            <a:srgbClr val="002F5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ts val="29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02F5F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2F5F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2F5F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 smtClean="0"/>
              <a:t>Mobilitet i universitetskluster</a:t>
            </a:r>
            <a:endParaRPr lang="sv-SE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 smtClean="0"/>
              <a:t>Eller…hur vi får en bättre sits i framtiden</a:t>
            </a:r>
            <a:endParaRPr lang="sv-SE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9463" y="6151563"/>
            <a:ext cx="1122362" cy="279400"/>
          </a:xfrm>
        </p:spPr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750" y="6151563"/>
            <a:ext cx="4492625" cy="517525"/>
          </a:xfrm>
        </p:spPr>
        <p:txBody>
          <a:bodyPr/>
          <a:lstStyle/>
          <a:p>
            <a:pPr>
              <a:defRPr/>
            </a:pPr>
            <a:r>
              <a:rPr lang="sv-SE" dirty="0" smtClean="0"/>
              <a:t>/ Mats Danielson, rektorsråd</a:t>
            </a:r>
          </a:p>
        </p:txBody>
      </p:sp>
    </p:spTree>
    <p:extLst>
      <p:ext uri="{BB962C8B-B14F-4D97-AF65-F5344CB8AC3E}">
        <p14:creationId xmlns:p14="http://schemas.microsoft.com/office/powerpoint/2010/main" val="150674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Resursutnyttjande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2806700"/>
            <a:ext cx="6138863" cy="3214688"/>
          </a:xfrm>
        </p:spPr>
        <p:txBody>
          <a:bodyPr/>
          <a:lstStyle/>
          <a:p>
            <a:r>
              <a:rPr lang="sv-SE" dirty="0" smtClean="0"/>
              <a:t>Varje resa sett enskilt är inte lönsam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FF0000"/>
                </a:solidFill>
              </a:rPr>
              <a:t>MEN</a:t>
            </a:r>
          </a:p>
          <a:p>
            <a:r>
              <a:rPr lang="sv-SE" dirty="0" smtClean="0"/>
              <a:t>För att effektivt resursutnyttja ett </a:t>
            </a:r>
            <a:r>
              <a:rPr lang="sv-SE" dirty="0" smtClean="0"/>
              <a:t>systemkluster för 16 mdr </a:t>
            </a:r>
            <a:r>
              <a:rPr lang="sv-SE" dirty="0"/>
              <a:t>behövs det </a:t>
            </a:r>
            <a:r>
              <a:rPr lang="sv-SE" dirty="0" smtClean="0"/>
              <a:t>även resurser </a:t>
            </a:r>
            <a:r>
              <a:rPr lang="sv-SE" dirty="0"/>
              <a:t>till </a:t>
            </a:r>
            <a:r>
              <a:rPr lang="sv-SE" dirty="0" smtClean="0">
                <a:solidFill>
                  <a:srgbClr val="00B0F0"/>
                </a:solidFill>
              </a:rPr>
              <a:t>mobilitet</a:t>
            </a:r>
          </a:p>
          <a:p>
            <a:pPr lvl="1"/>
            <a:r>
              <a:rPr lang="sv-SE" dirty="0" smtClean="0"/>
              <a:t>Detta såväl </a:t>
            </a:r>
            <a:r>
              <a:rPr lang="sv-SE" u="sng" dirty="0"/>
              <a:t>inom</a:t>
            </a:r>
            <a:r>
              <a:rPr lang="sv-SE" dirty="0"/>
              <a:t> klustret som mot aktörer </a:t>
            </a:r>
            <a:r>
              <a:rPr lang="sv-SE" u="sng" dirty="0"/>
              <a:t>utanför</a:t>
            </a:r>
            <a:r>
              <a:rPr lang="sv-SE" dirty="0" smtClean="0"/>
              <a:t> (intramobilitet </a:t>
            </a:r>
            <a:r>
              <a:rPr lang="sv-SE" dirty="0" smtClean="0"/>
              <a:t>och </a:t>
            </a:r>
            <a:r>
              <a:rPr lang="sv-SE" dirty="0" smtClean="0"/>
              <a:t>intermobilitet)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</p:spTree>
    <p:extLst>
      <p:ext uri="{BB962C8B-B14F-4D97-AF65-F5344CB8AC3E}">
        <p14:creationId xmlns:p14="http://schemas.microsoft.com/office/powerpoint/2010/main" val="38541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Blended</a:t>
            </a:r>
            <a:r>
              <a:rPr lang="sv-SE" dirty="0" smtClean="0"/>
              <a:t> </a:t>
            </a:r>
            <a:r>
              <a:rPr lang="sv-SE" dirty="0" err="1" smtClean="0"/>
              <a:t>mobility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En hel del av mobiliteten kan vara digital</a:t>
            </a:r>
          </a:p>
          <a:p>
            <a:r>
              <a:rPr lang="sv-SE" dirty="0" smtClean="0"/>
              <a:t>Men ibland måste man träffas</a:t>
            </a:r>
          </a:p>
          <a:p>
            <a:r>
              <a:rPr lang="sv-SE" dirty="0" smtClean="0"/>
              <a:t>Detta gäller även forskare!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</p:spTree>
    <p:extLst>
      <p:ext uri="{BB962C8B-B14F-4D97-AF65-F5344CB8AC3E}">
        <p14:creationId xmlns:p14="http://schemas.microsoft.com/office/powerpoint/2010/main" val="37131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901" y="180153"/>
            <a:ext cx="4144758" cy="5477697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61" y="270315"/>
            <a:ext cx="4357405" cy="6193213"/>
          </a:xfrm>
        </p:spPr>
      </p:pic>
    </p:spTree>
    <p:extLst>
      <p:ext uri="{BB962C8B-B14F-4D97-AF65-F5344CB8AC3E}">
        <p14:creationId xmlns:p14="http://schemas.microsoft.com/office/powerpoint/2010/main" val="19675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Livslångt lärande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2806700"/>
            <a:ext cx="7029122" cy="3214688"/>
          </a:xfrm>
        </p:spPr>
        <p:txBody>
          <a:bodyPr/>
          <a:lstStyle/>
          <a:p>
            <a:r>
              <a:rPr lang="sv-SE" dirty="0" smtClean="0"/>
              <a:t>Perfekt matchning är en utopi</a:t>
            </a:r>
          </a:p>
          <a:p>
            <a:r>
              <a:rPr lang="sv-SE" dirty="0" smtClean="0"/>
              <a:t>Fort- och vidareutbildning</a:t>
            </a:r>
          </a:p>
          <a:p>
            <a:pPr lvl="1"/>
            <a:r>
              <a:rPr lang="sv-SE" dirty="0" smtClean="0"/>
              <a:t>Antal förväntade jobb- och karriärbyten</a:t>
            </a:r>
          </a:p>
          <a:p>
            <a:r>
              <a:rPr lang="sv-SE" dirty="0" smtClean="0"/>
              <a:t>Knivskarp arbetskraft -&gt; ledande vidareutbildning</a:t>
            </a:r>
          </a:p>
          <a:p>
            <a:pPr lvl="1"/>
            <a:r>
              <a:rPr lang="sv-SE" dirty="0" smtClean="0"/>
              <a:t>Arbetsdelning mellan lärosäten och kluster</a:t>
            </a:r>
          </a:p>
          <a:p>
            <a:pPr lvl="1"/>
            <a:r>
              <a:rPr lang="sv-SE" dirty="0"/>
              <a:t>Intra- och interklustermobilitet</a:t>
            </a:r>
          </a:p>
          <a:p>
            <a:pPr lvl="1"/>
            <a:r>
              <a:rPr lang="sv-SE" dirty="0" err="1" smtClean="0"/>
              <a:t>Blended</a:t>
            </a:r>
            <a:r>
              <a:rPr lang="sv-SE" dirty="0" smtClean="0"/>
              <a:t> </a:t>
            </a:r>
            <a:r>
              <a:rPr lang="sv-SE" dirty="0" err="1" smtClean="0"/>
              <a:t>learning</a:t>
            </a:r>
            <a:endParaRPr lang="sv-SE" dirty="0" smtClean="0"/>
          </a:p>
          <a:p>
            <a:pPr lvl="1"/>
            <a:r>
              <a:rPr lang="sv-SE" dirty="0" smtClean="0"/>
              <a:t>Fysiskt + digitalt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</p:spTree>
    <p:extLst>
      <p:ext uri="{BB962C8B-B14F-4D97-AF65-F5344CB8AC3E}">
        <p14:creationId xmlns:p14="http://schemas.microsoft.com/office/powerpoint/2010/main" val="211010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Slutsats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Den globala världen väntar </a:t>
            </a:r>
            <a:r>
              <a:rPr lang="sv-SE" dirty="0" smtClean="0"/>
              <a:t>inte</a:t>
            </a:r>
          </a:p>
          <a:p>
            <a:r>
              <a:rPr lang="sv-SE" smtClean="0"/>
              <a:t>Transporter </a:t>
            </a:r>
            <a:r>
              <a:rPr lang="sv-SE" dirty="0" smtClean="0"/>
              <a:t>och kunskapsförsörjning hänger ihop</a:t>
            </a:r>
          </a:p>
          <a:p>
            <a:r>
              <a:rPr lang="sv-SE" dirty="0" smtClean="0"/>
              <a:t>Stockholm-Mälarregionens högskolesystem behöver tillgängliggöras effektivare</a:t>
            </a:r>
            <a:endParaRPr lang="sv-SE" dirty="0"/>
          </a:p>
          <a:p>
            <a:r>
              <a:rPr lang="sv-SE" dirty="0"/>
              <a:t>Fortsatt excellens kräver </a:t>
            </a:r>
            <a:r>
              <a:rPr lang="sv-SE" b="1" dirty="0">
                <a:solidFill>
                  <a:srgbClr val="00B0F0"/>
                </a:solidFill>
              </a:rPr>
              <a:t>SMURF</a:t>
            </a:r>
            <a:r>
              <a:rPr lang="sv-SE" dirty="0"/>
              <a:t>-mobilitet…!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</p:spTree>
    <p:extLst>
      <p:ext uri="{BB962C8B-B14F-4D97-AF65-F5344CB8AC3E}">
        <p14:creationId xmlns:p14="http://schemas.microsoft.com/office/powerpoint/2010/main" val="30348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/ Mats Danielson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27" y="2806700"/>
            <a:ext cx="6284770" cy="3214688"/>
          </a:xfrm>
        </p:spPr>
      </p:pic>
      <p:cxnSp>
        <p:nvCxnSpPr>
          <p:cNvPr id="9" name="Rak 10"/>
          <p:cNvCxnSpPr>
            <a:cxnSpLocks noChangeShapeType="1"/>
          </p:cNvCxnSpPr>
          <p:nvPr/>
        </p:nvCxnSpPr>
        <p:spPr bwMode="auto">
          <a:xfrm flipH="1">
            <a:off x="2664999" y="1252607"/>
            <a:ext cx="93662" cy="244951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0" name="Ellips 12"/>
          <p:cNvSpPr>
            <a:spLocks noChangeArrowheads="1"/>
          </p:cNvSpPr>
          <p:nvPr/>
        </p:nvSpPr>
        <p:spPr bwMode="auto">
          <a:xfrm>
            <a:off x="4276311" y="3167132"/>
            <a:ext cx="103188" cy="101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sv-SE" altLang="sv-SE"/>
          </a:p>
        </p:txBody>
      </p:sp>
      <p:cxnSp>
        <p:nvCxnSpPr>
          <p:cNvPr id="11" name="Rak pil 25"/>
          <p:cNvCxnSpPr/>
          <p:nvPr/>
        </p:nvCxnSpPr>
        <p:spPr>
          <a:xfrm flipH="1">
            <a:off x="4379499" y="1081157"/>
            <a:ext cx="674687" cy="2044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Rubrik 1"/>
          <p:cNvSpPr txBox="1">
            <a:spLocks/>
          </p:cNvSpPr>
          <p:nvPr/>
        </p:nvSpPr>
        <p:spPr bwMode="auto">
          <a:xfrm>
            <a:off x="651256" y="576332"/>
            <a:ext cx="4992800" cy="5048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ts val="29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sv-SE" altLang="sv-SE" sz="2600" b="1" dirty="0" smtClean="0"/>
              <a:t>Stockholm-Mälarregionen</a:t>
            </a:r>
            <a:endParaRPr lang="sv-SE" altLang="sv-SE" sz="2600" b="1" dirty="0"/>
          </a:p>
        </p:txBody>
      </p:sp>
    </p:spTree>
    <p:extLst>
      <p:ext uri="{BB962C8B-B14F-4D97-AF65-F5344CB8AC3E}">
        <p14:creationId xmlns:p14="http://schemas.microsoft.com/office/powerpoint/2010/main" val="407423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Platshållare för sidfot 4"/>
          <p:cNvSpPr txBox="1">
            <a:spLocks/>
          </p:cNvSpPr>
          <p:nvPr/>
        </p:nvSpPr>
        <p:spPr bwMode="auto">
          <a:xfrm>
            <a:off x="1557338" y="2643188"/>
            <a:ext cx="1285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ea typeface="MS PGothic" panose="020B0600070205080204" pitchFamily="34" charset="-128"/>
              </a:rPr>
              <a:t>KTH</a:t>
            </a:r>
          </a:p>
        </p:txBody>
      </p:sp>
      <p:sp>
        <p:nvSpPr>
          <p:cNvPr id="11268" name="Platshållare för sidfot 4"/>
          <p:cNvSpPr txBox="1">
            <a:spLocks/>
          </p:cNvSpPr>
          <p:nvPr/>
        </p:nvSpPr>
        <p:spPr bwMode="auto">
          <a:xfrm>
            <a:off x="5652120" y="3291830"/>
            <a:ext cx="34909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v-SE" altLang="sv-SE" b="1" dirty="0">
                <a:solidFill>
                  <a:schemeClr val="bg1"/>
                </a:solidFill>
                <a:ea typeface="MS PGothic" panose="020B0600070205080204" pitchFamily="34" charset="-128"/>
              </a:rPr>
              <a:t>Karolinska </a:t>
            </a:r>
            <a:r>
              <a:rPr lang="sv-SE" altLang="sv-SE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institutet</a:t>
            </a:r>
            <a:endParaRPr lang="sv-SE" altLang="sv-SE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11269" name="Rubrik 1"/>
          <p:cNvSpPr>
            <a:spLocks noGrp="1"/>
          </p:cNvSpPr>
          <p:nvPr>
            <p:ph type="title"/>
          </p:nvPr>
        </p:nvSpPr>
        <p:spPr>
          <a:xfrm>
            <a:off x="790576" y="454025"/>
            <a:ext cx="4128266" cy="504825"/>
          </a:xfrm>
        </p:spPr>
        <p:txBody>
          <a:bodyPr/>
          <a:lstStyle/>
          <a:p>
            <a:pPr eaLnBrk="1" hangingPunct="1"/>
            <a:r>
              <a:rPr lang="sv-SE" altLang="sv-SE" dirty="0" smtClean="0"/>
              <a:t>Vetenskapstriangeln</a:t>
            </a:r>
          </a:p>
        </p:txBody>
      </p:sp>
      <p:sp>
        <p:nvSpPr>
          <p:cNvPr id="11271" name="textruta 12"/>
          <p:cNvSpPr txBox="1">
            <a:spLocks noChangeArrowheads="1"/>
          </p:cNvSpPr>
          <p:nvPr/>
        </p:nvSpPr>
        <p:spPr bwMode="auto">
          <a:xfrm>
            <a:off x="444500" y="4167188"/>
            <a:ext cx="3887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b="1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Stockholms universitet</a:t>
            </a:r>
            <a:endParaRPr lang="sv-SE" altLang="sv-SE" b="1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sp>
        <p:nvSpPr>
          <p:cNvPr id="7" name="textruta 12"/>
          <p:cNvSpPr txBox="1">
            <a:spLocks noChangeArrowheads="1"/>
          </p:cNvSpPr>
          <p:nvPr/>
        </p:nvSpPr>
        <p:spPr bwMode="auto">
          <a:xfrm>
            <a:off x="2200275" y="3100328"/>
            <a:ext cx="1219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Albano</a:t>
            </a:r>
            <a:endParaRPr lang="sv-SE" altLang="sv-SE" b="1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8" name="textruta 12"/>
          <p:cNvSpPr txBox="1">
            <a:spLocks noChangeArrowheads="1"/>
          </p:cNvSpPr>
          <p:nvPr/>
        </p:nvSpPr>
        <p:spPr bwMode="auto">
          <a:xfrm>
            <a:off x="4660447" y="2789308"/>
            <a:ext cx="19833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Char char="•"/>
              <a:defRPr sz="2000">
                <a:solidFill>
                  <a:srgbClr val="002F5F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buChar char="•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buChar char="–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F5F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sv-SE" altLang="sv-SE" b="1" dirty="0" smtClean="0">
                <a:solidFill>
                  <a:srgbClr val="FF0000"/>
                </a:solidFill>
                <a:ea typeface="MS PGothic" panose="020B0600070205080204" pitchFamily="34" charset="-128"/>
              </a:rPr>
              <a:t>Hagastaden</a:t>
            </a:r>
            <a:endParaRPr lang="sv-SE" altLang="sv-SE" b="1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744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Schematiskt – kluster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  <p:sp>
        <p:nvSpPr>
          <p:cNvPr id="6" name="Oval 5"/>
          <p:cNvSpPr/>
          <p:nvPr/>
        </p:nvSpPr>
        <p:spPr>
          <a:xfrm>
            <a:off x="1639614" y="4272455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49062" y="4610805"/>
            <a:ext cx="1040524" cy="360684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49062" y="4506311"/>
            <a:ext cx="1040524" cy="9722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49062" y="4506311"/>
            <a:ext cx="0" cy="465178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36750" y="542071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>Stockholm</a:t>
            </a:r>
            <a:endParaRPr lang="sv-SE" b="1" dirty="0">
              <a:solidFill>
                <a:srgbClr val="00206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729655" y="4272455"/>
            <a:ext cx="2380593" cy="1517588"/>
            <a:chOff x="4729655" y="4272455"/>
            <a:chExt cx="2380593" cy="1517588"/>
          </a:xfrm>
        </p:grpSpPr>
        <p:sp>
          <p:nvSpPr>
            <p:cNvPr id="26" name="Oval 25"/>
            <p:cNvSpPr/>
            <p:nvPr/>
          </p:nvSpPr>
          <p:spPr>
            <a:xfrm>
              <a:off x="4729655" y="4272455"/>
              <a:ext cx="2380593" cy="9144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>
              <a:off x="5439103" y="4610805"/>
              <a:ext cx="1040524" cy="360684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6132786" y="4450499"/>
              <a:ext cx="346843" cy="142570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439103" y="4450499"/>
              <a:ext cx="693683" cy="520991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210772" y="5420711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b="1" dirty="0" smtClean="0">
                  <a:solidFill>
                    <a:srgbClr val="002060"/>
                  </a:solidFill>
                </a:rPr>
                <a:t>Uppsala</a:t>
              </a:r>
              <a:endParaRPr lang="sv-SE" b="1" dirty="0">
                <a:solidFill>
                  <a:srgbClr val="002060"/>
                </a:solidFill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4020754" y="4729655"/>
            <a:ext cx="708901" cy="1736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  <p:sp>
        <p:nvSpPr>
          <p:cNvPr id="6" name="Oval 5"/>
          <p:cNvSpPr/>
          <p:nvPr/>
        </p:nvSpPr>
        <p:spPr>
          <a:xfrm>
            <a:off x="1639614" y="4272455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49062" y="4610805"/>
            <a:ext cx="1040524" cy="360684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49062" y="4506311"/>
            <a:ext cx="1040524" cy="9722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49062" y="4506311"/>
            <a:ext cx="0" cy="465178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936750" y="5420711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>Stockholm</a:t>
            </a:r>
            <a:endParaRPr lang="sv-SE" b="1" dirty="0">
              <a:solidFill>
                <a:srgbClr val="00206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729655" y="4272455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439103" y="4610805"/>
            <a:ext cx="1040524" cy="360684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132786" y="4450499"/>
            <a:ext cx="346843" cy="14257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39103" y="4450499"/>
            <a:ext cx="693683" cy="520991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10772" y="5420711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002060"/>
                </a:solidFill>
              </a:rPr>
              <a:t>Uppsala</a:t>
            </a:r>
            <a:endParaRPr lang="sv-SE" b="1" dirty="0">
              <a:solidFill>
                <a:srgbClr val="00206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62304" y="2652357"/>
            <a:ext cx="2380593" cy="914400"/>
            <a:chOff x="562304" y="2652357"/>
            <a:chExt cx="2380593" cy="914400"/>
          </a:xfrm>
        </p:grpSpPr>
        <p:sp>
          <p:nvSpPr>
            <p:cNvPr id="16" name="Oval 15"/>
            <p:cNvSpPr/>
            <p:nvPr/>
          </p:nvSpPr>
          <p:spPr>
            <a:xfrm>
              <a:off x="562304" y="2652357"/>
              <a:ext cx="2380593" cy="9144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1309004" y="2913625"/>
              <a:ext cx="698110" cy="446193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1271752" y="2886213"/>
              <a:ext cx="0" cy="465178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199289" y="798403"/>
            <a:ext cx="2380593" cy="914400"/>
            <a:chOff x="2199289" y="798403"/>
            <a:chExt cx="2380593" cy="914400"/>
          </a:xfrm>
        </p:grpSpPr>
        <p:sp>
          <p:nvSpPr>
            <p:cNvPr id="21" name="Oval 20"/>
            <p:cNvSpPr/>
            <p:nvPr/>
          </p:nvSpPr>
          <p:spPr>
            <a:xfrm>
              <a:off x="2199289" y="798403"/>
              <a:ext cx="2380593" cy="9144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3602420" y="976447"/>
              <a:ext cx="346843" cy="142570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908737" y="976447"/>
              <a:ext cx="693683" cy="520991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6429375" y="2533507"/>
            <a:ext cx="2380593" cy="914400"/>
            <a:chOff x="6429375" y="2533507"/>
            <a:chExt cx="2380593" cy="914400"/>
          </a:xfrm>
        </p:grpSpPr>
        <p:sp>
          <p:nvSpPr>
            <p:cNvPr id="31" name="Oval 30"/>
            <p:cNvSpPr/>
            <p:nvPr/>
          </p:nvSpPr>
          <p:spPr>
            <a:xfrm>
              <a:off x="6429375" y="2533507"/>
              <a:ext cx="2380593" cy="9144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H="1">
              <a:off x="7138823" y="2871857"/>
              <a:ext cx="1040524" cy="360684"/>
            </a:xfrm>
            <a:prstGeom prst="line">
              <a:avLst/>
            </a:prstGeom>
            <a:ln w="25400">
              <a:solidFill>
                <a:srgbClr val="002060"/>
              </a:solidFill>
              <a:headEnd type="oval" w="lg" len="lg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 flipH="1">
            <a:off x="2199290" y="1673533"/>
            <a:ext cx="586910" cy="1003978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70855" y="1639145"/>
            <a:ext cx="1523275" cy="263215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6" idx="2"/>
          </p:cNvCxnSpPr>
          <p:nvPr/>
        </p:nvCxnSpPr>
        <p:spPr>
          <a:xfrm flipH="1">
            <a:off x="4020754" y="4729655"/>
            <a:ext cx="708901" cy="1736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93039" y="3123207"/>
            <a:ext cx="3486588" cy="1129828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3"/>
          </p:cNvCxnSpPr>
          <p:nvPr/>
        </p:nvCxnSpPr>
        <p:spPr>
          <a:xfrm flipH="1">
            <a:off x="6132789" y="3313996"/>
            <a:ext cx="645216" cy="97348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</p:cNvCxnSpPr>
          <p:nvPr/>
        </p:nvCxnSpPr>
        <p:spPr>
          <a:xfrm flipH="1">
            <a:off x="2942897" y="2990707"/>
            <a:ext cx="3486478" cy="13250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942898" y="1700213"/>
            <a:ext cx="657552" cy="258727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6" idx="0"/>
          </p:cNvCxnSpPr>
          <p:nvPr/>
        </p:nvCxnSpPr>
        <p:spPr>
          <a:xfrm>
            <a:off x="2393950" y="3487285"/>
            <a:ext cx="435961" cy="78517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03834" y="1495853"/>
            <a:ext cx="2249214" cy="123215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808016" y="3329297"/>
            <a:ext cx="2092187" cy="116650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1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  <p:sp>
        <p:nvSpPr>
          <p:cNvPr id="6" name="Oval 5"/>
          <p:cNvSpPr/>
          <p:nvPr/>
        </p:nvSpPr>
        <p:spPr>
          <a:xfrm>
            <a:off x="1639614" y="4272455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49062" y="4610805"/>
            <a:ext cx="1040524" cy="360684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49062" y="4506311"/>
            <a:ext cx="1040524" cy="9722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349062" y="4506311"/>
            <a:ext cx="0" cy="465178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729655" y="4272455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439103" y="4610805"/>
            <a:ext cx="1040524" cy="360684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132786" y="4450499"/>
            <a:ext cx="346843" cy="14257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39103" y="4450499"/>
            <a:ext cx="693683" cy="520991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62304" y="2652357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309004" y="2913625"/>
            <a:ext cx="698110" cy="446193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271752" y="2886213"/>
            <a:ext cx="0" cy="465178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199289" y="798403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3602420" y="976447"/>
            <a:ext cx="346843" cy="142570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908737" y="976447"/>
            <a:ext cx="693683" cy="520991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429375" y="2533507"/>
            <a:ext cx="2380593" cy="914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138823" y="2871857"/>
            <a:ext cx="1040524" cy="360684"/>
          </a:xfrm>
          <a:prstGeom prst="line">
            <a:avLst/>
          </a:prstGeom>
          <a:ln w="25400">
            <a:solidFill>
              <a:srgbClr val="002060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199290" y="1673533"/>
            <a:ext cx="586910" cy="1003978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70855" y="1639145"/>
            <a:ext cx="1523275" cy="263215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6" idx="2"/>
          </p:cNvCxnSpPr>
          <p:nvPr/>
        </p:nvCxnSpPr>
        <p:spPr>
          <a:xfrm flipH="1">
            <a:off x="4020754" y="4729655"/>
            <a:ext cx="708901" cy="1736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993039" y="3123207"/>
            <a:ext cx="3486588" cy="1129828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1" idx="3"/>
          </p:cNvCxnSpPr>
          <p:nvPr/>
        </p:nvCxnSpPr>
        <p:spPr>
          <a:xfrm flipH="1">
            <a:off x="6132787" y="3313996"/>
            <a:ext cx="645218" cy="97348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</p:cNvCxnSpPr>
          <p:nvPr/>
        </p:nvCxnSpPr>
        <p:spPr>
          <a:xfrm flipH="1">
            <a:off x="2942897" y="2990707"/>
            <a:ext cx="3486478" cy="13250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942897" y="1712803"/>
            <a:ext cx="659523" cy="2558499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6" idx="0"/>
          </p:cNvCxnSpPr>
          <p:nvPr/>
        </p:nvCxnSpPr>
        <p:spPr>
          <a:xfrm>
            <a:off x="2393950" y="3487285"/>
            <a:ext cx="435961" cy="785170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403834" y="1495853"/>
            <a:ext cx="2249214" cy="1232157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 flipV="1">
            <a:off x="2808016" y="3329297"/>
            <a:ext cx="2092187" cy="1166502"/>
          </a:xfrm>
          <a:prstGeom prst="line">
            <a:avLst/>
          </a:prstGeom>
          <a:ln w="635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315309" y="126124"/>
            <a:ext cx="8655269" cy="5849007"/>
          </a:xfrm>
          <a:prstGeom prst="roundRect">
            <a:avLst/>
          </a:prstGeom>
          <a:noFill/>
          <a:ln w="1016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Box 2"/>
          <p:cNvSpPr txBox="1"/>
          <p:nvPr/>
        </p:nvSpPr>
        <p:spPr>
          <a:xfrm>
            <a:off x="1028031" y="298221"/>
            <a:ext cx="6310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00B0F0"/>
                </a:solidFill>
              </a:rPr>
              <a:t>Stockholm-Mälardalens universitetsregionala framtid</a:t>
            </a:r>
            <a:endParaRPr lang="sv-SE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9330" y="794073"/>
            <a:ext cx="1986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00B0F0"/>
                </a:solidFill>
              </a:rPr>
              <a:t>SMURF</a:t>
            </a:r>
            <a:endParaRPr lang="sv-SE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Högskolesystemet i Sverige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Sverige 67-68 mdr kr</a:t>
            </a:r>
          </a:p>
          <a:p>
            <a:r>
              <a:rPr lang="sv-SE" dirty="0" smtClean="0"/>
              <a:t>Stockholm-Mälarregionen 30-35? mdr kr</a:t>
            </a:r>
          </a:p>
          <a:p>
            <a:r>
              <a:rPr lang="sv-SE" dirty="0" smtClean="0"/>
              <a:t>Vetenskapstriangeln 15-16 mdr kr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</p:spTree>
    <p:extLst>
      <p:ext uri="{BB962C8B-B14F-4D97-AF65-F5344CB8AC3E}">
        <p14:creationId xmlns:p14="http://schemas.microsoft.com/office/powerpoint/2010/main" val="265869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Framtida samhällsutmaningar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2806700"/>
            <a:ext cx="7202542" cy="3214688"/>
          </a:xfrm>
        </p:spPr>
        <p:txBody>
          <a:bodyPr/>
          <a:lstStyle/>
          <a:p>
            <a:r>
              <a:rPr lang="sv-SE" dirty="0" smtClean="0"/>
              <a:t>Mångvetenskapliga</a:t>
            </a:r>
          </a:p>
          <a:p>
            <a:pPr lvl="1"/>
            <a:r>
              <a:rPr lang="sv-SE" dirty="0" smtClean="0"/>
              <a:t>Fler discipliner</a:t>
            </a:r>
          </a:p>
          <a:p>
            <a:r>
              <a:rPr lang="sv-SE" dirty="0" smtClean="0"/>
              <a:t>Mer än ett universitet</a:t>
            </a:r>
          </a:p>
          <a:p>
            <a:r>
              <a:rPr lang="sv-SE" dirty="0" smtClean="0"/>
              <a:t>Mer än ett kluster</a:t>
            </a:r>
          </a:p>
          <a:p>
            <a:r>
              <a:rPr lang="sv-SE" dirty="0"/>
              <a:t>Gemensamma seminarieserier / kunskapsutbyten</a:t>
            </a:r>
          </a:p>
          <a:p>
            <a:r>
              <a:rPr lang="sv-SE" dirty="0" smtClean="0"/>
              <a:t>Gemensamma projekt</a:t>
            </a:r>
          </a:p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</p:spTree>
    <p:extLst>
      <p:ext uri="{BB962C8B-B14F-4D97-AF65-F5344CB8AC3E}">
        <p14:creationId xmlns:p14="http://schemas.microsoft.com/office/powerpoint/2010/main" val="166301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Kaffemaskinen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Nya idéer och projekt kläcks i fikarummet</a:t>
            </a:r>
          </a:p>
          <a:p>
            <a:r>
              <a:rPr lang="sv-SE" dirty="0" smtClean="0"/>
              <a:t>”Fikarummet” mellan institutioner och fakulteter är seminarier etc.</a:t>
            </a:r>
          </a:p>
          <a:p>
            <a:r>
              <a:rPr lang="sv-SE" dirty="0" smtClean="0"/>
              <a:t>Måste vara så enkelt som möjligt att arrangera dessa</a:t>
            </a:r>
          </a:p>
          <a:p>
            <a:r>
              <a:rPr lang="sv-SE" dirty="0" smtClean="0"/>
              <a:t>Mobilitet inom och mellan kluster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2D6D93-3609-4B2B-BE53-461D9B207E41}" type="datetime1">
              <a:rPr lang="sv-SE" smtClean="0"/>
              <a:pPr>
                <a:defRPr/>
              </a:pPr>
              <a:t>2019-02-14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/ Mats Danielson</a:t>
            </a:r>
          </a:p>
        </p:txBody>
      </p:sp>
    </p:spTree>
    <p:extLst>
      <p:ext uri="{BB962C8B-B14F-4D97-AF65-F5344CB8AC3E}">
        <p14:creationId xmlns:p14="http://schemas.microsoft.com/office/powerpoint/2010/main" val="229674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UTheme">
  <a:themeElements>
    <a:clrScheme name="Krono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rono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ron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on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on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Theme" id="{CD065EBC-7EAC-4120-9332-A12874AB7259}" vid="{B3B6AAD5-9290-40DC-868E-5DD9C7425C7E}"/>
    </a:ext>
  </a:extLst>
</a:theme>
</file>

<file path=ppt/theme/theme2.xml><?xml version="1.0" encoding="utf-8"?>
<a:theme xmlns:a="http://schemas.openxmlformats.org/drawingml/2006/main" name="Olivkvist">
  <a:themeElements>
    <a:clrScheme name="Olivkvi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livkvis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ivkvi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ivkvi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ivkvi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d">
  <a:themeElements>
    <a:clrScheme name="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l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CEC6C3CCE8944CA16816CE112B51D4" ma:contentTypeVersion="8" ma:contentTypeDescription="Skapa ett nytt dokument." ma:contentTypeScope="" ma:versionID="171f50dceae43420437b61c6e9b93606">
  <xsd:schema xmlns:xsd="http://www.w3.org/2001/XMLSchema" xmlns:xs="http://www.w3.org/2001/XMLSchema" xmlns:p="http://schemas.microsoft.com/office/2006/metadata/properties" xmlns:ns2="7313c66d-1532-40a1-a83c-5a74a3dfc9f3" xmlns:ns3="1adea885-05fe-4c75-8d38-8f548ce45bee" targetNamespace="http://schemas.microsoft.com/office/2006/metadata/properties" ma:root="true" ma:fieldsID="3915b96e5aee2a15675867707c54ed9c" ns2:_="" ns3:_="">
    <xsd:import namespace="7313c66d-1532-40a1-a83c-5a74a3dfc9f3"/>
    <xsd:import namespace="1adea885-05fe-4c75-8d38-8f548ce45b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3c66d-1532-40a1-a83c-5a74a3dfc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ea885-05fe-4c75-8d38-8f548ce45be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D51545-4374-4F58-92AB-43F5DD85D9B7}"/>
</file>

<file path=customXml/itemProps2.xml><?xml version="1.0" encoding="utf-8"?>
<ds:datastoreItem xmlns:ds="http://schemas.openxmlformats.org/officeDocument/2006/customXml" ds:itemID="{A98A153B-F0B7-4AE1-A2EC-7DEB10FD3A58}"/>
</file>

<file path=customXml/itemProps3.xml><?xml version="1.0" encoding="utf-8"?>
<ds:datastoreItem xmlns:ds="http://schemas.openxmlformats.org/officeDocument/2006/customXml" ds:itemID="{2C776AAA-5FAB-48B5-B3B8-B07F3EBD2347}"/>
</file>

<file path=docProps/app.xml><?xml version="1.0" encoding="utf-8"?>
<Properties xmlns="http://schemas.openxmlformats.org/officeDocument/2006/extended-properties" xmlns:vt="http://schemas.openxmlformats.org/officeDocument/2006/docPropsVTypes">
  <Template>SUTheme</Template>
  <TotalTime>80</TotalTime>
  <Words>324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Verdana</vt:lpstr>
      <vt:lpstr>SUTheme</vt:lpstr>
      <vt:lpstr>Olivkvist</vt:lpstr>
      <vt:lpstr>Eld</vt:lpstr>
      <vt:lpstr>Mobilitet i universitetskluster</vt:lpstr>
      <vt:lpstr>PowerPoint Presentation</vt:lpstr>
      <vt:lpstr>Vetenskapstriangeln</vt:lpstr>
      <vt:lpstr>Schematiskt – kluster</vt:lpstr>
      <vt:lpstr>PowerPoint Presentation</vt:lpstr>
      <vt:lpstr>PowerPoint Presentation</vt:lpstr>
      <vt:lpstr>Högskolesystemet i Sverige</vt:lpstr>
      <vt:lpstr>Framtida samhällsutmaningar</vt:lpstr>
      <vt:lpstr>Kaffemaskinen</vt:lpstr>
      <vt:lpstr>Resursutnyttjande</vt:lpstr>
      <vt:lpstr>Blended mobility</vt:lpstr>
      <vt:lpstr>PowerPoint Presentation</vt:lpstr>
      <vt:lpstr>Livslångt lärande</vt:lpstr>
      <vt:lpstr>Slutsats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</dc:creator>
  <cp:lastModifiedBy>mad</cp:lastModifiedBy>
  <cp:revision>26</cp:revision>
  <dcterms:created xsi:type="dcterms:W3CDTF">2019-02-13T19:00:38Z</dcterms:created>
  <dcterms:modified xsi:type="dcterms:W3CDTF">2019-02-14T08:15:00Z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0x01010009CEC6C3CCE8944CA16816CE112B51D4</vt:lpwstr>
  </property>
</Properties>
</file>