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8" r:id="rId1"/>
  </p:sldMasterIdLst>
  <p:notesMasterIdLst>
    <p:notesMasterId r:id="rId19"/>
  </p:notesMasterIdLst>
  <p:sldIdLst>
    <p:sldId id="274" r:id="rId2"/>
    <p:sldId id="295" r:id="rId3"/>
    <p:sldId id="294" r:id="rId4"/>
    <p:sldId id="288" r:id="rId5"/>
    <p:sldId id="476" r:id="rId6"/>
    <p:sldId id="296" r:id="rId7"/>
    <p:sldId id="478" r:id="rId8"/>
    <p:sldId id="481" r:id="rId9"/>
    <p:sldId id="260" r:id="rId10"/>
    <p:sldId id="266" r:id="rId11"/>
    <p:sldId id="262" r:id="rId12"/>
    <p:sldId id="264" r:id="rId13"/>
    <p:sldId id="484" r:id="rId14"/>
    <p:sldId id="479" r:id="rId15"/>
    <p:sldId id="475" r:id="rId16"/>
    <p:sldId id="473" r:id="rId17"/>
    <p:sldId id="474" r:id="rId18"/>
  </p:sldIdLst>
  <p:sldSz cx="9144000" cy="5143500" type="screen16x9"/>
  <p:notesSz cx="7010400" cy="9296400"/>
  <p:defaultTex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200"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400"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600"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800"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6000" algn="l" defTabSz="914400" rtl="0" eaLnBrk="1" latinLnBrk="0" hangingPunct="1">
      <a:defRPr sz="2000" kern="1200">
        <a:solidFill>
          <a:srgbClr val="191919"/>
        </a:solidFill>
        <a:latin typeface="HelvNeue Light for IBM" pitchFamily="34" charset="0"/>
        <a:ea typeface="+mn-ea"/>
        <a:cs typeface="+mn-cs"/>
      </a:defRPr>
    </a:lvl6pPr>
    <a:lvl7pPr marL="2743200" algn="l" defTabSz="914400" rtl="0" eaLnBrk="1" latinLnBrk="0" hangingPunct="1">
      <a:defRPr sz="2000" kern="1200">
        <a:solidFill>
          <a:srgbClr val="191919"/>
        </a:solidFill>
        <a:latin typeface="HelvNeue Light for IBM" pitchFamily="34" charset="0"/>
        <a:ea typeface="+mn-ea"/>
        <a:cs typeface="+mn-cs"/>
      </a:defRPr>
    </a:lvl7pPr>
    <a:lvl8pPr marL="3200400" algn="l" defTabSz="914400" rtl="0" eaLnBrk="1" latinLnBrk="0" hangingPunct="1">
      <a:defRPr sz="2000" kern="1200">
        <a:solidFill>
          <a:srgbClr val="191919"/>
        </a:solidFill>
        <a:latin typeface="HelvNeue Light for IBM" pitchFamily="34" charset="0"/>
        <a:ea typeface="+mn-ea"/>
        <a:cs typeface="+mn-cs"/>
      </a:defRPr>
    </a:lvl8pPr>
    <a:lvl9pPr marL="3657600" algn="l" defTabSz="914400" rtl="0" eaLnBrk="1" latinLnBrk="0" hangingPunct="1">
      <a:defRPr sz="2000" kern="1200">
        <a:solidFill>
          <a:srgbClr val="191919"/>
        </a:solidFill>
        <a:latin typeface="HelvNeue Light for IBM" pitchFamily="34" charset="0"/>
        <a:ea typeface="+mn-ea"/>
        <a:cs typeface="+mn-cs"/>
      </a:defRPr>
    </a:lvl9pPr>
  </p:defaultTextStyle>
  <p:extLst>
    <p:ext uri="{EFAFB233-063F-42B5-8137-9DF3F51BA10A}">
      <p15:sldGuideLst xmlns:p15="http://schemas.microsoft.com/office/powerpoint/2012/main">
        <p15:guide id="1" orient="horz" pos="755">
          <p15:clr>
            <a:srgbClr val="A4A3A4"/>
          </p15:clr>
        </p15:guide>
        <p15:guide id="2" pos="2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9325" autoAdjust="0"/>
  </p:normalViewPr>
  <p:slideViewPr>
    <p:cSldViewPr snapToGrid="0" snapToObjects="1">
      <p:cViewPr varScale="1">
        <p:scale>
          <a:sx n="90" d="100"/>
          <a:sy n="90" d="100"/>
        </p:scale>
        <p:origin x="624" y="64"/>
      </p:cViewPr>
      <p:guideLst>
        <p:guide orient="horz" pos="755"/>
        <p:guide pos="283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sv-SE"/>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AE11FB9-82D8-C540-9E24-B9D39F8BB5A8}" type="datetimeFigureOut">
              <a:rPr lang="sv-SE" smtClean="0"/>
              <a:t>2019-02-13</a:t>
            </a:fld>
            <a:endParaRPr lang="sv-SE"/>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sv-SE"/>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sv-SE"/>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EDDA15E-7E3A-BB42-914D-3447DA11A9D1}" type="slidenum">
              <a:rPr lang="sv-SE" smtClean="0"/>
              <a:t>‹#›</a:t>
            </a:fld>
            <a:endParaRPr lang="sv-SE"/>
          </a:p>
        </p:txBody>
      </p:sp>
    </p:spTree>
    <p:extLst>
      <p:ext uri="{BB962C8B-B14F-4D97-AF65-F5344CB8AC3E}">
        <p14:creationId xmlns:p14="http://schemas.microsoft.com/office/powerpoint/2010/main" val="1065221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US" dirty="0"/>
          </a:p>
        </p:txBody>
      </p:sp>
      <p:sp>
        <p:nvSpPr>
          <p:cNvPr id="4" name="Slide Number Placeholder 3"/>
          <p:cNvSpPr>
            <a:spLocks noGrp="1"/>
          </p:cNvSpPr>
          <p:nvPr>
            <p:ph type="sldNum" sz="quarter" idx="10"/>
          </p:nvPr>
        </p:nvSpPr>
        <p:spPr/>
        <p:txBody>
          <a:bodyPr/>
          <a:lstStyle/>
          <a:p>
            <a:fld id="{9EDDA15E-7E3A-BB42-914D-3447DA11A9D1}" type="slidenum">
              <a:rPr lang="sv-SE" smtClean="0"/>
              <a:t>2</a:t>
            </a:fld>
            <a:endParaRPr lang="sv-SE"/>
          </a:p>
        </p:txBody>
      </p:sp>
    </p:spTree>
    <p:extLst>
      <p:ext uri="{BB962C8B-B14F-4D97-AF65-F5344CB8AC3E}">
        <p14:creationId xmlns:p14="http://schemas.microsoft.com/office/powerpoint/2010/main" val="723035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9218" name="Notes Placeholder 2"/>
          <p:cNvSpPr>
            <a:spLocks noGrp="1"/>
          </p:cNvSpPr>
          <p:nvPr>
            <p:ph type="body" idx="1"/>
          </p:nvPr>
        </p:nvSpPr>
        <p:spPr/>
        <p:txBody>
          <a:bodyPr/>
          <a:lstStyle/>
          <a:p>
            <a:pPr>
              <a:defRPr/>
            </a:pPr>
            <a:endParaRPr lang="en-US" sz="2400" dirty="0">
              <a:latin typeface="Arial" charset="0"/>
              <a:ea typeface="ＭＳ Ｐゴシック" pitchFamily="34" charset="-128"/>
            </a:endParaRPr>
          </a:p>
        </p:txBody>
      </p:sp>
      <p:sp>
        <p:nvSpPr>
          <p:cNvPr id="9219" name="Slide Number Placeholder 3"/>
          <p:cNvSpPr>
            <a:spLocks noGrp="1"/>
          </p:cNvSpPr>
          <p:nvPr>
            <p:ph type="sldNum" sz="quarter" idx="5"/>
          </p:nvPr>
        </p:nvSpPr>
        <p:spPr>
          <a:ln>
            <a:miter lim="800000"/>
            <a:headEnd/>
            <a:tailEnd/>
          </a:ln>
        </p:spPr>
        <p:txBody>
          <a:bodyPr/>
          <a:lstStyle/>
          <a:p>
            <a:pPr>
              <a:defRPr/>
            </a:pPr>
            <a:fld id="{C5230832-C745-4EFE-84F4-EF503C5F88F3}" type="slidenum">
              <a:rPr lang="en-US" smtClean="0">
                <a:solidFill>
                  <a:srgbClr val="000000"/>
                </a:solidFill>
                <a:latin typeface="Arial" charset="0"/>
              </a:rPr>
              <a:pPr>
                <a:defRPr/>
              </a:pPr>
              <a:t>14</a:t>
            </a:fld>
            <a:endParaRPr lang="en-US" dirty="0">
              <a:solidFill>
                <a:srgbClr val="000000"/>
              </a:solidFill>
              <a:latin typeface="Arial" charset="0"/>
            </a:endParaRPr>
          </a:p>
        </p:txBody>
      </p:sp>
    </p:spTree>
    <p:extLst>
      <p:ext uri="{BB962C8B-B14F-4D97-AF65-F5344CB8AC3E}">
        <p14:creationId xmlns:p14="http://schemas.microsoft.com/office/powerpoint/2010/main" val="124342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DDA15E-7E3A-BB42-914D-3447DA11A9D1}" type="slidenum">
              <a:rPr lang="sv-SE" smtClean="0"/>
              <a:t>3</a:t>
            </a:fld>
            <a:endParaRPr lang="sv-SE"/>
          </a:p>
        </p:txBody>
      </p:sp>
    </p:spTree>
    <p:extLst>
      <p:ext uri="{BB962C8B-B14F-4D97-AF65-F5344CB8AC3E}">
        <p14:creationId xmlns:p14="http://schemas.microsoft.com/office/powerpoint/2010/main" val="3550139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US" dirty="0"/>
          </a:p>
        </p:txBody>
      </p:sp>
      <p:sp>
        <p:nvSpPr>
          <p:cNvPr id="4" name="Slide Number Placeholder 3"/>
          <p:cNvSpPr>
            <a:spLocks noGrp="1"/>
          </p:cNvSpPr>
          <p:nvPr>
            <p:ph type="sldNum" sz="quarter" idx="10"/>
          </p:nvPr>
        </p:nvSpPr>
        <p:spPr/>
        <p:txBody>
          <a:bodyPr/>
          <a:lstStyle/>
          <a:p>
            <a:fld id="{9EDDA15E-7E3A-BB42-914D-3447DA11A9D1}" type="slidenum">
              <a:rPr lang="sv-SE" smtClean="0"/>
              <a:t>6</a:t>
            </a:fld>
            <a:endParaRPr lang="sv-SE"/>
          </a:p>
        </p:txBody>
      </p:sp>
    </p:spTree>
    <p:extLst>
      <p:ext uri="{BB962C8B-B14F-4D97-AF65-F5344CB8AC3E}">
        <p14:creationId xmlns:p14="http://schemas.microsoft.com/office/powerpoint/2010/main" val="27934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skriver du in dina anteckningar! Detta fält visas inte för publiken.</a:t>
            </a:r>
          </a:p>
          <a:p>
            <a:endParaRPr lang="sv-SE" dirty="0"/>
          </a:p>
        </p:txBody>
      </p:sp>
      <p:sp>
        <p:nvSpPr>
          <p:cNvPr id="4" name="Platshållare för bildnummer 3"/>
          <p:cNvSpPr>
            <a:spLocks noGrp="1"/>
          </p:cNvSpPr>
          <p:nvPr>
            <p:ph type="sldNum" sz="quarter" idx="10"/>
          </p:nvPr>
        </p:nvSpPr>
        <p:spPr/>
        <p:txBody>
          <a:bodyPr/>
          <a:lstStyle/>
          <a:p>
            <a:fld id="{F8B76339-B0D2-4F66-B470-49E0BE24C7E4}" type="slidenum">
              <a:rPr lang="sv-SE" smtClean="0"/>
              <a:t>8</a:t>
            </a:fld>
            <a:endParaRPr lang="sv-SE"/>
          </a:p>
        </p:txBody>
      </p:sp>
    </p:spTree>
    <p:extLst>
      <p:ext uri="{BB962C8B-B14F-4D97-AF65-F5344CB8AC3E}">
        <p14:creationId xmlns:p14="http://schemas.microsoft.com/office/powerpoint/2010/main" val="281808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skriver du in dina anteckningar! Detta fält visas inte för publiken.</a:t>
            </a:r>
          </a:p>
          <a:p>
            <a:endParaRPr lang="sv-SE" dirty="0"/>
          </a:p>
        </p:txBody>
      </p:sp>
      <p:sp>
        <p:nvSpPr>
          <p:cNvPr id="4" name="Platshållare för bildnummer 3"/>
          <p:cNvSpPr>
            <a:spLocks noGrp="1"/>
          </p:cNvSpPr>
          <p:nvPr>
            <p:ph type="sldNum" sz="quarter" idx="10"/>
          </p:nvPr>
        </p:nvSpPr>
        <p:spPr/>
        <p:txBody>
          <a:bodyPr/>
          <a:lstStyle/>
          <a:p>
            <a:fld id="{F8B76339-B0D2-4F66-B470-49E0BE24C7E4}" type="slidenum">
              <a:rPr lang="sv-SE" smtClean="0"/>
              <a:t>9</a:t>
            </a:fld>
            <a:endParaRPr lang="sv-SE"/>
          </a:p>
        </p:txBody>
      </p:sp>
    </p:spTree>
    <p:extLst>
      <p:ext uri="{BB962C8B-B14F-4D97-AF65-F5344CB8AC3E}">
        <p14:creationId xmlns:p14="http://schemas.microsoft.com/office/powerpoint/2010/main" val="482588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skriver du in dina anteckningar! Detta fält visas inte för publiken.</a:t>
            </a:r>
          </a:p>
          <a:p>
            <a:endParaRPr lang="sv-SE" dirty="0"/>
          </a:p>
        </p:txBody>
      </p:sp>
      <p:sp>
        <p:nvSpPr>
          <p:cNvPr id="4" name="Platshållare för bildnummer 3"/>
          <p:cNvSpPr>
            <a:spLocks noGrp="1"/>
          </p:cNvSpPr>
          <p:nvPr>
            <p:ph type="sldNum" sz="quarter" idx="10"/>
          </p:nvPr>
        </p:nvSpPr>
        <p:spPr/>
        <p:txBody>
          <a:bodyPr/>
          <a:lstStyle/>
          <a:p>
            <a:fld id="{F8B76339-B0D2-4F66-B470-49E0BE24C7E4}" type="slidenum">
              <a:rPr lang="sv-SE" smtClean="0"/>
              <a:t>10</a:t>
            </a:fld>
            <a:endParaRPr lang="sv-SE"/>
          </a:p>
        </p:txBody>
      </p:sp>
    </p:spTree>
    <p:extLst>
      <p:ext uri="{BB962C8B-B14F-4D97-AF65-F5344CB8AC3E}">
        <p14:creationId xmlns:p14="http://schemas.microsoft.com/office/powerpoint/2010/main" val="1650159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skriver du in dina anteckningar! Detta fält visas inte för publiken.</a:t>
            </a:r>
          </a:p>
          <a:p>
            <a:endParaRPr lang="sv-SE" dirty="0"/>
          </a:p>
        </p:txBody>
      </p:sp>
      <p:sp>
        <p:nvSpPr>
          <p:cNvPr id="4" name="Platshållare för bildnummer 3"/>
          <p:cNvSpPr>
            <a:spLocks noGrp="1"/>
          </p:cNvSpPr>
          <p:nvPr>
            <p:ph type="sldNum" sz="quarter" idx="10"/>
          </p:nvPr>
        </p:nvSpPr>
        <p:spPr/>
        <p:txBody>
          <a:bodyPr/>
          <a:lstStyle/>
          <a:p>
            <a:fld id="{F8B76339-B0D2-4F66-B470-49E0BE24C7E4}" type="slidenum">
              <a:rPr lang="sv-SE" smtClean="0"/>
              <a:t>11</a:t>
            </a:fld>
            <a:endParaRPr lang="sv-SE"/>
          </a:p>
        </p:txBody>
      </p:sp>
    </p:spTree>
    <p:extLst>
      <p:ext uri="{BB962C8B-B14F-4D97-AF65-F5344CB8AC3E}">
        <p14:creationId xmlns:p14="http://schemas.microsoft.com/office/powerpoint/2010/main" val="3732003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skriver du in dina anteckningar! Detta fält visas inte för publiken.</a:t>
            </a:r>
          </a:p>
          <a:p>
            <a:endParaRPr lang="sv-SE" dirty="0"/>
          </a:p>
        </p:txBody>
      </p:sp>
      <p:sp>
        <p:nvSpPr>
          <p:cNvPr id="4" name="Platshållare för bildnummer 3"/>
          <p:cNvSpPr>
            <a:spLocks noGrp="1"/>
          </p:cNvSpPr>
          <p:nvPr>
            <p:ph type="sldNum" sz="quarter" idx="10"/>
          </p:nvPr>
        </p:nvSpPr>
        <p:spPr/>
        <p:txBody>
          <a:bodyPr/>
          <a:lstStyle/>
          <a:p>
            <a:fld id="{F8B76339-B0D2-4F66-B470-49E0BE24C7E4}" type="slidenum">
              <a:rPr lang="sv-SE" smtClean="0"/>
              <a:t>12</a:t>
            </a:fld>
            <a:endParaRPr lang="sv-SE"/>
          </a:p>
        </p:txBody>
      </p:sp>
    </p:spTree>
    <p:extLst>
      <p:ext uri="{BB962C8B-B14F-4D97-AF65-F5344CB8AC3E}">
        <p14:creationId xmlns:p14="http://schemas.microsoft.com/office/powerpoint/2010/main" val="131538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9218" name="Notes Placeholder 2"/>
          <p:cNvSpPr>
            <a:spLocks noGrp="1"/>
          </p:cNvSpPr>
          <p:nvPr>
            <p:ph type="body" idx="1"/>
          </p:nvPr>
        </p:nvSpPr>
        <p:spPr/>
        <p:txBody>
          <a:bodyPr/>
          <a:lstStyle/>
          <a:p>
            <a:pPr>
              <a:defRPr/>
            </a:pPr>
            <a:endParaRPr lang="en-US" sz="2400" dirty="0">
              <a:latin typeface="Arial" charset="0"/>
              <a:ea typeface="ＭＳ Ｐゴシック" pitchFamily="34" charset="-128"/>
            </a:endParaRPr>
          </a:p>
        </p:txBody>
      </p:sp>
      <p:sp>
        <p:nvSpPr>
          <p:cNvPr id="9219" name="Slide Number Placeholder 3"/>
          <p:cNvSpPr>
            <a:spLocks noGrp="1"/>
          </p:cNvSpPr>
          <p:nvPr>
            <p:ph type="sldNum" sz="quarter" idx="5"/>
          </p:nvPr>
        </p:nvSpPr>
        <p:spPr>
          <a:ln>
            <a:miter lim="800000"/>
            <a:headEnd/>
            <a:tailEnd/>
          </a:ln>
        </p:spPr>
        <p:txBody>
          <a:bodyPr/>
          <a:lstStyle/>
          <a:p>
            <a:pPr>
              <a:defRPr/>
            </a:pPr>
            <a:fld id="{C5230832-C745-4EFE-84F4-EF503C5F88F3}" type="slidenum">
              <a:rPr lang="en-US" smtClean="0">
                <a:solidFill>
                  <a:srgbClr val="000000"/>
                </a:solidFill>
                <a:latin typeface="Arial" charset="0"/>
              </a:rPr>
              <a:pPr>
                <a:defRPr/>
              </a:pPr>
              <a:t>13</a:t>
            </a:fld>
            <a:endParaRPr lang="en-US" dirty="0">
              <a:solidFill>
                <a:srgbClr val="000000"/>
              </a:solidFill>
              <a:latin typeface="Arial" charset="0"/>
            </a:endParaRPr>
          </a:p>
        </p:txBody>
      </p:sp>
    </p:spTree>
    <p:extLst>
      <p:ext uri="{BB962C8B-B14F-4D97-AF65-F5344CB8AC3E}">
        <p14:creationId xmlns:p14="http://schemas.microsoft.com/office/powerpoint/2010/main" val="3498203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37"/>
            <a:ext cx="9144000"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80A50A-507B-7F4E-8ECE-4A2A5A27F015}" type="datetimeFigureOut">
              <a:rPr lang="sv-SE" smtClean="0"/>
              <a:t>2019-02-13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2EDDE8C-FCD3-47EF-B8D4-5308179AEE2C}" type="slidenum">
              <a:rPr lang="en-US" smtClean="0"/>
              <a:pPr/>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80A50A-507B-7F4E-8ECE-4A2A5A27F015}" type="datetimeFigureOut">
              <a:rPr lang="sv-SE" smtClean="0"/>
              <a:t>2019-02-13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2D62209-4EDF-4572-8BE8-285CD08041F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09226"/>
            <a:ext cx="1971675" cy="43199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9226"/>
            <a:ext cx="5800725" cy="4319924"/>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80A50A-507B-7F4E-8ECE-4A2A5A27F015}" type="datetimeFigureOut">
              <a:rPr lang="sv-SE" smtClean="0"/>
              <a:t>2019-02-13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1724DF2-28ED-446F-A429-CB9011BDF207}"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main">
    <p:spTree>
      <p:nvGrpSpPr>
        <p:cNvPr id="1" name=""/>
        <p:cNvGrpSpPr/>
        <p:nvPr/>
      </p:nvGrpSpPr>
      <p:grpSpPr>
        <a:xfrm>
          <a:off x="0" y="0"/>
          <a:ext cx="0" cy="0"/>
          <a:chOff x="0" y="0"/>
          <a:chExt cx="0" cy="0"/>
        </a:xfrm>
      </p:grpSpPr>
      <p:sp>
        <p:nvSpPr>
          <p:cNvPr id="10" name="Rectangle 52">
            <a:extLst>
              <a:ext uri="{FF2B5EF4-FFF2-40B4-BE49-F238E27FC236}">
                <a16:creationId xmlns:a16="http://schemas.microsoft.com/office/drawing/2014/main" id="{D9207814-AEA5-4B8B-A666-EE44A1093613}"/>
              </a:ext>
            </a:extLst>
          </p:cNvPr>
          <p:cNvSpPr>
            <a:spLocks noGrp="1" noChangeArrowheads="1"/>
          </p:cNvSpPr>
          <p:nvPr>
            <p:ph type="sldNum" sz="quarter" idx="4"/>
          </p:nvPr>
        </p:nvSpPr>
        <p:spPr bwMode="auto">
          <a:xfrm>
            <a:off x="23412" y="4955347"/>
            <a:ext cx="296931" cy="1714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ctr">
              <a:lnSpc>
                <a:spcPct val="100000"/>
              </a:lnSpc>
              <a:defRPr sz="900" b="1">
                <a:solidFill>
                  <a:schemeClr val="bg1"/>
                </a:solidFill>
                <a:latin typeface="Arial" pitchFamily="34" charset="0"/>
                <a:cs typeface="Arial" pitchFamily="34" charset="0"/>
              </a:defRPr>
            </a:lvl1pPr>
          </a:lstStyle>
          <a:p>
            <a:fld id="{92EDDE8C-FCD3-47EF-B8D4-5308179AEE2C}" type="slidenum">
              <a:rPr lang="en-US" smtClean="0"/>
              <a:pPr/>
              <a:t>‹#›</a:t>
            </a:fld>
            <a:endParaRPr lang="en-US" dirty="0"/>
          </a:p>
        </p:txBody>
      </p:sp>
      <p:sp>
        <p:nvSpPr>
          <p:cNvPr id="11" name="Rectangle 13">
            <a:extLst>
              <a:ext uri="{FF2B5EF4-FFF2-40B4-BE49-F238E27FC236}">
                <a16:creationId xmlns:a16="http://schemas.microsoft.com/office/drawing/2014/main" id="{D003C3D6-5B8B-40F4-87D8-F395C6292ABE}"/>
              </a:ext>
            </a:extLst>
          </p:cNvPr>
          <p:cNvSpPr>
            <a:spLocks noGrp="1" noChangeArrowheads="1"/>
          </p:cNvSpPr>
          <p:nvPr>
            <p:ph type="title"/>
          </p:nvPr>
        </p:nvSpPr>
        <p:spPr bwMode="auto">
          <a:xfrm>
            <a:off x="23412" y="88533"/>
            <a:ext cx="9120588" cy="322286"/>
          </a:xfrm>
          <a:prstGeom prst="rect">
            <a:avLst/>
          </a:prstGeom>
          <a:noFill/>
        </p:spPr>
        <p:txBody>
          <a:bodyPr wrap="square" rtlCol="0" anchor="ctr">
            <a:spAutoFit/>
          </a:bodyPr>
          <a:lstStyle/>
          <a:p>
            <a:pPr marL="111125" lvl="0">
              <a:lnSpc>
                <a:spcPct val="125000"/>
              </a:lnSpc>
            </a:pPr>
            <a:r>
              <a:rPr lang="en-US" dirty="0"/>
              <a:t>Click to edit Master title style</a:t>
            </a:r>
          </a:p>
        </p:txBody>
      </p:sp>
    </p:spTree>
    <p:extLst>
      <p:ext uri="{BB962C8B-B14F-4D97-AF65-F5344CB8AC3E}">
        <p14:creationId xmlns:p14="http://schemas.microsoft.com/office/powerpoint/2010/main" val="2334242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80A50A-507B-7F4E-8ECE-4A2A5A27F015}" type="datetimeFigureOut">
              <a:rPr lang="sv-SE" smtClean="0"/>
              <a:t>2019-02-13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98947E1-6E9C-4553-A175-053CB8F7220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80A50A-507B-7F4E-8ECE-4A2A5A27F015}" type="datetimeFigureOut">
              <a:rPr lang="sv-SE" smtClean="0"/>
              <a:t>2019-02-13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56F6E69-880F-4956-8549-CB4C2ABA6493}" type="slidenum">
              <a:rPr lang="en-US" smtClean="0"/>
              <a:pPr/>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80A50A-507B-7F4E-8ECE-4A2A5A27F015}" type="datetimeFigureOut">
              <a:rPr lang="sv-SE" smtClean="0"/>
              <a:t>2019-02-13</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243B09B9-FE11-485D-B193-4DE649C9C9A3}" type="slidenum">
              <a:rPr lang="en-US" smtClean="0"/>
              <a:pPr/>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80A50A-507B-7F4E-8ECE-4A2A5A27F015}" type="datetimeFigureOut">
              <a:rPr lang="sv-SE" smtClean="0"/>
              <a:t>2019-02-13</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DA39A948-DEA7-4EFA-9130-61B45069BCE3}"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80A50A-507B-7F4E-8ECE-4A2A5A27F015}" type="datetimeFigureOut">
              <a:rPr lang="sv-SE" smtClean="0"/>
              <a:t>2019-02-13</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92EDDE8C-FCD3-47EF-B8D4-5308179AEE2C}" type="slidenum">
              <a:rPr lang="en-US" smtClean="0"/>
              <a:pPr/>
              <a:t>‹#›</a:t>
            </a:fld>
            <a:endParaRPr lang="en-US" dirty="0"/>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880A50A-507B-7F4E-8ECE-4A2A5A27F015}" type="datetimeFigureOut">
              <a:rPr lang="sv-SE" smtClean="0"/>
              <a:t>2019-02-13</a:t>
            </a:fld>
            <a:endParaRPr lang="sv-S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sv-SE"/>
          </a:p>
        </p:txBody>
      </p:sp>
      <p:sp>
        <p:nvSpPr>
          <p:cNvPr id="9" name="Slide Number Placeholder 8"/>
          <p:cNvSpPr>
            <a:spLocks noGrp="1"/>
          </p:cNvSpPr>
          <p:nvPr>
            <p:ph type="sldNum" sz="quarter" idx="12"/>
          </p:nvPr>
        </p:nvSpPr>
        <p:spPr/>
        <p:txBody>
          <a:bodyPr/>
          <a:lstStyle/>
          <a:p>
            <a:fld id="{6826F9A1-9B46-4608-B497-7E101192DDCD}" type="slidenum">
              <a:rPr lang="en-US" smtClean="0"/>
              <a:pPr/>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2880A50A-507B-7F4E-8ECE-4A2A5A27F015}" type="datetimeFigureOut">
              <a:rPr lang="sv-SE" smtClean="0"/>
              <a:t>2019-02-13</a:t>
            </a:fld>
            <a:endParaRPr lang="sv-SE"/>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sv-S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F2D88F4-1BBD-4436-A230-2453F5FE0D1D}"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60" y="4430268"/>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880A50A-507B-7F4E-8ECE-4A2A5A27F015}" type="datetimeFigureOut">
              <a:rPr lang="sv-SE" smtClean="0"/>
              <a:t>2019-02-13</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24BC8B11-60A6-4B69-B419-B94172AA641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2880A50A-507B-7F4E-8ECE-4A2A5A27F015}" type="datetimeFigureOut">
              <a:rPr lang="sv-SE" smtClean="0"/>
              <a:t>2019-02-13</a:t>
            </a:fld>
            <a:endParaRPr lang="sv-SE"/>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sv-SE"/>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92EDDE8C-FCD3-47EF-B8D4-5308179AEE2C}" type="slidenum">
              <a:rPr lang="en-US" smtClean="0"/>
              <a:pPr/>
              <a:t>‹#›</a:t>
            </a:fld>
            <a:endParaRPr lang="en-US" dirty="0"/>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002479"/>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Lst>
  <p:hf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7.emf"/><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65563" y="1341002"/>
            <a:ext cx="7543800" cy="2674620"/>
          </a:xfrm>
        </p:spPr>
        <p:txBody>
          <a:bodyPr>
            <a:normAutofit fontScale="90000"/>
          </a:bodyPr>
          <a:lstStyle/>
          <a:p>
            <a:br>
              <a:rPr lang="sv-SE" sz="2800" b="1" dirty="0"/>
            </a:br>
            <a:br>
              <a:rPr lang="sv-SE" sz="2800" b="1" dirty="0"/>
            </a:br>
            <a:br>
              <a:rPr lang="sv-SE" sz="2800" b="1" dirty="0"/>
            </a:br>
            <a:br>
              <a:rPr lang="sv-SE" sz="2800" b="1" dirty="0"/>
            </a:br>
            <a:br>
              <a:rPr lang="sv-SE" sz="2800" b="1" dirty="0"/>
            </a:br>
            <a:r>
              <a:rPr lang="sv-SE" sz="3100" b="1" dirty="0"/>
              <a:t>Trafik- och Transport-perspektiv</a:t>
            </a:r>
            <a:br>
              <a:rPr lang="sv-SE" sz="2800" b="1" dirty="0"/>
            </a:br>
            <a:br>
              <a:rPr lang="sv-SE" sz="2000" b="1" dirty="0"/>
            </a:br>
            <a:r>
              <a:rPr lang="sv-SE" sz="2000" b="1" dirty="0"/>
              <a:t>Mälardalsrådet 14/2 2019</a:t>
            </a:r>
            <a:br>
              <a:rPr lang="sv-SE" sz="2800" b="1" dirty="0"/>
            </a:br>
            <a:br>
              <a:rPr lang="sv-SE" sz="2800" b="1" dirty="0"/>
            </a:br>
            <a:r>
              <a:rPr lang="sv-SE" sz="1600" b="1" dirty="0"/>
              <a:t>Lars Wiigh, IBM</a:t>
            </a:r>
            <a:br>
              <a:rPr lang="sv-SE" sz="3200" b="1" dirty="0"/>
            </a:br>
            <a:br>
              <a:rPr lang="sv-SE" sz="3200" b="1" dirty="0"/>
            </a:br>
            <a:endParaRPr lang="sv-SE" sz="3200" b="1" dirty="0"/>
          </a:p>
        </p:txBody>
      </p:sp>
      <p:sp>
        <p:nvSpPr>
          <p:cNvPr id="4" name="Slide Number Placeholder 3"/>
          <p:cNvSpPr>
            <a:spLocks noGrp="1"/>
          </p:cNvSpPr>
          <p:nvPr>
            <p:ph type="sldNum" sz="quarter" idx="12"/>
          </p:nvPr>
        </p:nvSpPr>
        <p:spPr/>
        <p:txBody>
          <a:bodyPr/>
          <a:lstStyle/>
          <a:p>
            <a:fld id="{E98947E1-6E9C-4553-A175-053CB8F72200}" type="slidenum">
              <a:rPr lang="en-US" smtClean="0"/>
              <a:pPr/>
              <a:t>1</a:t>
            </a:fld>
            <a:endParaRPr lang="en-US" dirty="0"/>
          </a:p>
        </p:txBody>
      </p:sp>
    </p:spTree>
    <p:extLst>
      <p:ext uri="{BB962C8B-B14F-4D97-AF65-F5344CB8AC3E}">
        <p14:creationId xmlns:p14="http://schemas.microsoft.com/office/powerpoint/2010/main" val="912387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A5F6A7-1647-4245-BE3E-A9CA1E23476D}"/>
              </a:ext>
            </a:extLst>
          </p:cNvPr>
          <p:cNvSpPr>
            <a:spLocks noGrp="1"/>
          </p:cNvSpPr>
          <p:nvPr>
            <p:ph type="title"/>
          </p:nvPr>
        </p:nvSpPr>
        <p:spPr>
          <a:xfrm>
            <a:off x="628650" y="368868"/>
            <a:ext cx="7886700" cy="994172"/>
          </a:xfrm>
        </p:spPr>
        <p:txBody>
          <a:bodyPr/>
          <a:lstStyle/>
          <a:p>
            <a:r>
              <a:rPr lang="sv-SE" dirty="0"/>
              <a:t>Measure, Data, Analyze, Action, Impact </a:t>
            </a:r>
          </a:p>
        </p:txBody>
      </p:sp>
      <p:pic>
        <p:nvPicPr>
          <p:cNvPr id="6" name="Picture 3">
            <a:extLst>
              <a:ext uri="{FF2B5EF4-FFF2-40B4-BE49-F238E27FC236}">
                <a16:creationId xmlns:a16="http://schemas.microsoft.com/office/drawing/2014/main" id="{1149255E-FC29-4A8B-9050-A7ED3C7E7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41" t="-2" r="13333" b="3876"/>
          <a:stretch>
            <a:fillRect/>
          </a:stretch>
        </p:blipFill>
        <p:spPr bwMode="auto">
          <a:xfrm>
            <a:off x="1447034" y="3012055"/>
            <a:ext cx="1576388" cy="15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FC36C8E3-0FFB-4F04-8446-AAFF7E32D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077" t="17184" r="5565" b="5840"/>
          <a:stretch>
            <a:fillRect/>
          </a:stretch>
        </p:blipFill>
        <p:spPr bwMode="auto">
          <a:xfrm>
            <a:off x="3077000" y="3012055"/>
            <a:ext cx="1576388" cy="15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015F3710-E82F-441D-ACAA-49F9A84ACA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6170"/>
          <a:stretch>
            <a:fillRect/>
          </a:stretch>
        </p:blipFill>
        <p:spPr bwMode="auto">
          <a:xfrm>
            <a:off x="1431557" y="1479721"/>
            <a:ext cx="3221831" cy="127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5CDD76E2-EC03-44BB-967F-C802959A7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6273" y="2988243"/>
            <a:ext cx="2015729" cy="15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a:extLst>
              <a:ext uri="{FF2B5EF4-FFF2-40B4-BE49-F238E27FC236}">
                <a16:creationId xmlns:a16="http://schemas.microsoft.com/office/drawing/2014/main" id="{23DAB02A-9198-456F-9884-C00D1D5213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527" t="36745" r="7799" b="2878"/>
          <a:stretch>
            <a:fillRect/>
          </a:stretch>
        </p:blipFill>
        <p:spPr bwMode="auto">
          <a:xfrm>
            <a:off x="4976274" y="1517678"/>
            <a:ext cx="2015728" cy="127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I:\A-Sustainable Economy and Procurement\Projects\GrowSmarter - 23108\Work packages\WP8 - Dissemination\02 Visual identity\01 Logo\LOGO_final\Grow-Smarter_logo_CMYK_300dpi.tif">
            <a:extLst>
              <a:ext uri="{FF2B5EF4-FFF2-40B4-BE49-F238E27FC236}">
                <a16:creationId xmlns:a16="http://schemas.microsoft.com/office/drawing/2014/main" id="{89C9B4BF-01BA-4873-8148-181F2917F7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177" y="4667537"/>
            <a:ext cx="1956197" cy="325040"/>
          </a:xfrm>
          <a:prstGeom prst="rect">
            <a:avLst/>
          </a:prstGeom>
          <a:solidFill>
            <a:srgbClr val="18276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359AD99C-5080-4D09-9662-68528C39E363}"/>
              </a:ext>
            </a:extLst>
          </p:cNvPr>
          <p:cNvSpPr/>
          <p:nvPr/>
        </p:nvSpPr>
        <p:spPr>
          <a:xfrm>
            <a:off x="7065169" y="4372599"/>
            <a:ext cx="1782365" cy="602456"/>
          </a:xfrm>
          <a:prstGeom prst="rect">
            <a:avLst/>
          </a:prstGeom>
          <a:solidFill>
            <a:sysClr val="window" lastClr="FFFFFF"/>
          </a:solidFill>
          <a:ln w="19050" cap="rnd" cmpd="sng" algn="ctr">
            <a:solidFill>
              <a:srgbClr val="AC3EC1">
                <a:shade val="50000"/>
              </a:srgbClr>
            </a:solidFill>
            <a:prstDash val="solid"/>
          </a:ln>
          <a:effectLst/>
        </p:spPr>
        <p:txBody>
          <a:bodyPr anchor="ctr"/>
          <a:lstStyle/>
          <a:p>
            <a:pPr algn="ctr" defTabSz="342900" eaLnBrk="0" hangingPunct="0">
              <a:lnSpc>
                <a:spcPct val="100000"/>
              </a:lnSpc>
              <a:defRPr/>
            </a:pPr>
            <a:endParaRPr lang="en-SE" sz="1350" kern="0">
              <a:solidFill>
                <a:prstClr val="white"/>
              </a:solidFill>
              <a:latin typeface="Calibri"/>
            </a:endParaRPr>
          </a:p>
        </p:txBody>
      </p:sp>
      <p:pic>
        <p:nvPicPr>
          <p:cNvPr id="15" name="Bildobjekt 10" descr="StockholmsStad_logot#21B0A5.png">
            <a:extLst>
              <a:ext uri="{FF2B5EF4-FFF2-40B4-BE49-F238E27FC236}">
                <a16:creationId xmlns:a16="http://schemas.microsoft.com/office/drawing/2014/main" id="{243636C2-B71E-49C3-BE5E-B41B44C49ED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40178" y="4420224"/>
            <a:ext cx="1633538" cy="55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417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A5F6A7-1647-4245-BE3E-A9CA1E23476D}"/>
              </a:ext>
            </a:extLst>
          </p:cNvPr>
          <p:cNvSpPr>
            <a:spLocks noGrp="1"/>
          </p:cNvSpPr>
          <p:nvPr>
            <p:ph type="title"/>
          </p:nvPr>
        </p:nvSpPr>
        <p:spPr>
          <a:xfrm>
            <a:off x="800100" y="-1270"/>
            <a:ext cx="7543800" cy="1088068"/>
          </a:xfrm>
        </p:spPr>
        <p:txBody>
          <a:bodyPr/>
          <a:lstStyle/>
          <a:p>
            <a:r>
              <a:rPr lang="sv-SE" dirty="0"/>
              <a:t>Datasources</a:t>
            </a:r>
          </a:p>
        </p:txBody>
      </p:sp>
      <p:pic>
        <p:nvPicPr>
          <p:cNvPr id="4" name="Bildobjekt 3">
            <a:extLst>
              <a:ext uri="{FF2B5EF4-FFF2-40B4-BE49-F238E27FC236}">
                <a16:creationId xmlns:a16="http://schemas.microsoft.com/office/drawing/2014/main" id="{6EA728CE-0FDD-436B-946C-A825E6B52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96" y="4010407"/>
            <a:ext cx="1985963"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ubrik 3">
            <a:extLst>
              <a:ext uri="{FF2B5EF4-FFF2-40B4-BE49-F238E27FC236}">
                <a16:creationId xmlns:a16="http://schemas.microsoft.com/office/drawing/2014/main" id="{BA81DFE3-2EDE-40AC-8D65-B30DC1E5E3F5}"/>
              </a:ext>
            </a:extLst>
          </p:cNvPr>
          <p:cNvSpPr txBox="1">
            <a:spLocks/>
          </p:cNvSpPr>
          <p:nvPr/>
        </p:nvSpPr>
        <p:spPr bwMode="auto">
          <a:xfrm>
            <a:off x="1179486" y="2550700"/>
            <a:ext cx="1694260" cy="122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panose="020F0502020204030204" pitchFamily="34" charset="0"/>
                <a:ea typeface="MS PGothic" panose="020B0600070205080204" pitchFamily="34" charset="-128"/>
              </a:defRPr>
            </a:lvl1pPr>
            <a:lvl2pPr marL="742950" indent="-285750" defTabSz="685800">
              <a:defRPr>
                <a:solidFill>
                  <a:schemeClr val="tx1"/>
                </a:solidFill>
                <a:latin typeface="Calibri" panose="020F0502020204030204" pitchFamily="34" charset="0"/>
                <a:ea typeface="MS PGothic" panose="020B0600070205080204" pitchFamily="34" charset="-128"/>
              </a:defRPr>
            </a:lvl2pPr>
            <a:lvl3pPr marL="1143000" indent="-228600" defTabSz="685800">
              <a:defRPr>
                <a:solidFill>
                  <a:schemeClr val="tx1"/>
                </a:solidFill>
                <a:latin typeface="Calibri" panose="020F0502020204030204" pitchFamily="34" charset="0"/>
                <a:ea typeface="MS PGothic" panose="020B0600070205080204" pitchFamily="34" charset="-128"/>
              </a:defRPr>
            </a:lvl3pPr>
            <a:lvl4pPr marL="1600200" indent="-228600" defTabSz="685800">
              <a:defRPr>
                <a:solidFill>
                  <a:schemeClr val="tx1"/>
                </a:solidFill>
                <a:latin typeface="Calibri" panose="020F0502020204030204" pitchFamily="34" charset="0"/>
                <a:ea typeface="MS PGothic" panose="020B0600070205080204" pitchFamily="34" charset="-128"/>
              </a:defRPr>
            </a:lvl4pPr>
            <a:lvl5pPr marL="2057400" indent="-228600" defTabSz="685800">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sv-SE" altLang="sv-SE" sz="1200" dirty="0">
                <a:latin typeface="Franklin Gothic Book" panose="020B0503020102020204" pitchFamily="34" charset="0"/>
                <a:ea typeface="+mn-ea"/>
              </a:rPr>
              <a:t>Camera sensors catch up on passing vehicles and read the registration number. This is stored anonumously, together with information about the vehicle.</a:t>
            </a:r>
          </a:p>
        </p:txBody>
      </p:sp>
      <p:sp>
        <p:nvSpPr>
          <p:cNvPr id="6" name="Rubrik 3">
            <a:extLst>
              <a:ext uri="{FF2B5EF4-FFF2-40B4-BE49-F238E27FC236}">
                <a16:creationId xmlns:a16="http://schemas.microsoft.com/office/drawing/2014/main" id="{7F274903-C583-4817-B809-0940CBA54C3E}"/>
              </a:ext>
            </a:extLst>
          </p:cNvPr>
          <p:cNvSpPr txBox="1">
            <a:spLocks/>
          </p:cNvSpPr>
          <p:nvPr/>
        </p:nvSpPr>
        <p:spPr bwMode="auto">
          <a:xfrm>
            <a:off x="3245221" y="2550700"/>
            <a:ext cx="1737122" cy="122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panose="020F0502020204030204" pitchFamily="34" charset="0"/>
                <a:ea typeface="MS PGothic" panose="020B0600070205080204" pitchFamily="34" charset="-128"/>
              </a:defRPr>
            </a:lvl1pPr>
            <a:lvl2pPr marL="742950" indent="-285750" defTabSz="685800">
              <a:defRPr>
                <a:solidFill>
                  <a:schemeClr val="tx1"/>
                </a:solidFill>
                <a:latin typeface="Calibri" panose="020F0502020204030204" pitchFamily="34" charset="0"/>
                <a:ea typeface="MS PGothic" panose="020B0600070205080204" pitchFamily="34" charset="-128"/>
              </a:defRPr>
            </a:lvl2pPr>
            <a:lvl3pPr marL="1143000" indent="-228600" defTabSz="685800">
              <a:defRPr>
                <a:solidFill>
                  <a:schemeClr val="tx1"/>
                </a:solidFill>
                <a:latin typeface="Calibri" panose="020F0502020204030204" pitchFamily="34" charset="0"/>
                <a:ea typeface="MS PGothic" panose="020B0600070205080204" pitchFamily="34" charset="-128"/>
              </a:defRPr>
            </a:lvl3pPr>
            <a:lvl4pPr marL="1600200" indent="-228600" defTabSz="685800">
              <a:defRPr>
                <a:solidFill>
                  <a:schemeClr val="tx1"/>
                </a:solidFill>
                <a:latin typeface="Calibri" panose="020F0502020204030204" pitchFamily="34" charset="0"/>
                <a:ea typeface="MS PGothic" panose="020B0600070205080204" pitchFamily="34" charset="-128"/>
              </a:defRPr>
            </a:lvl4pPr>
            <a:lvl5pPr marL="2057400" indent="-228600" defTabSz="685800">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sv-SE" altLang="sv-SE" sz="1200" dirty="0">
                <a:latin typeface="Franklin Gothic Book" panose="020B0503020102020204" pitchFamily="34" charset="0"/>
                <a:ea typeface="+mn-ea"/>
              </a:rPr>
              <a:t>Sensors capture signals from mobile devices looking for available Wi-Fi networks. The phone’s identity is stored anonymously along with signal strength.</a:t>
            </a:r>
          </a:p>
        </p:txBody>
      </p:sp>
      <p:pic>
        <p:nvPicPr>
          <p:cNvPr id="7" name="Bildobjekt 13">
            <a:extLst>
              <a:ext uri="{FF2B5EF4-FFF2-40B4-BE49-F238E27FC236}">
                <a16:creationId xmlns:a16="http://schemas.microsoft.com/office/drawing/2014/main" id="{A2CF6BD3-CC5B-4033-8BAB-46DCC5239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5449" y="4080653"/>
            <a:ext cx="1896666" cy="38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15">
            <a:extLst>
              <a:ext uri="{FF2B5EF4-FFF2-40B4-BE49-F238E27FC236}">
                <a16:creationId xmlns:a16="http://schemas.microsoft.com/office/drawing/2014/main" id="{C5E00180-22B3-4840-B8AB-C251E088F2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9729" b="27365"/>
          <a:stretch>
            <a:fillRect/>
          </a:stretch>
        </p:blipFill>
        <p:spPr bwMode="auto">
          <a:xfrm>
            <a:off x="5525268" y="3999690"/>
            <a:ext cx="1607344"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ldresultat för ibm weather company">
            <a:extLst>
              <a:ext uri="{FF2B5EF4-FFF2-40B4-BE49-F238E27FC236}">
                <a16:creationId xmlns:a16="http://schemas.microsoft.com/office/drawing/2014/main" id="{789B6582-D527-47C6-AF0A-32AD2D1B30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2411" y="1245775"/>
            <a:ext cx="107156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3">
            <a:extLst>
              <a:ext uri="{FF2B5EF4-FFF2-40B4-BE49-F238E27FC236}">
                <a16:creationId xmlns:a16="http://schemas.microsoft.com/office/drawing/2014/main" id="{FE2382F6-95E7-4DEC-BA1A-EE7C0B7CED2B}"/>
              </a:ext>
            </a:extLst>
          </p:cNvPr>
          <p:cNvSpPr txBox="1">
            <a:spLocks/>
          </p:cNvSpPr>
          <p:nvPr/>
        </p:nvSpPr>
        <p:spPr bwMode="auto">
          <a:xfrm>
            <a:off x="5459783" y="2550700"/>
            <a:ext cx="1741884"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panose="020F0502020204030204" pitchFamily="34" charset="0"/>
                <a:ea typeface="MS PGothic" panose="020B0600070205080204" pitchFamily="34" charset="-128"/>
              </a:defRPr>
            </a:lvl1pPr>
            <a:lvl2pPr marL="742950" indent="-285750" defTabSz="685800">
              <a:defRPr>
                <a:solidFill>
                  <a:schemeClr val="tx1"/>
                </a:solidFill>
                <a:latin typeface="Calibri" panose="020F0502020204030204" pitchFamily="34" charset="0"/>
                <a:ea typeface="MS PGothic" panose="020B0600070205080204" pitchFamily="34" charset="-128"/>
              </a:defRPr>
            </a:lvl2pPr>
            <a:lvl3pPr marL="1143000" indent="-228600" defTabSz="685800">
              <a:defRPr>
                <a:solidFill>
                  <a:schemeClr val="tx1"/>
                </a:solidFill>
                <a:latin typeface="Calibri" panose="020F0502020204030204" pitchFamily="34" charset="0"/>
                <a:ea typeface="MS PGothic" panose="020B0600070205080204" pitchFamily="34" charset="-128"/>
              </a:defRPr>
            </a:lvl3pPr>
            <a:lvl4pPr marL="1600200" indent="-228600" defTabSz="685800">
              <a:defRPr>
                <a:solidFill>
                  <a:schemeClr val="tx1"/>
                </a:solidFill>
                <a:latin typeface="Calibri" panose="020F0502020204030204" pitchFamily="34" charset="0"/>
                <a:ea typeface="MS PGothic" panose="020B0600070205080204" pitchFamily="34" charset="-128"/>
              </a:defRPr>
            </a:lvl4pPr>
            <a:lvl5pPr marL="2057400" indent="-228600" defTabSz="685800">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sv-SE" altLang="sv-SE" sz="1200" dirty="0">
                <a:latin typeface="Franklin Gothic Book" panose="020B0503020102020204" pitchFamily="34" charset="0"/>
                <a:ea typeface="+mn-ea"/>
              </a:rPr>
              <a:t>Current weather observations from Bromma are continously stored together with 3- and 10-day forecasts for the area.</a:t>
            </a:r>
          </a:p>
        </p:txBody>
      </p:sp>
      <p:pic>
        <p:nvPicPr>
          <p:cNvPr id="11" name="Bildobjekt 1">
            <a:extLst>
              <a:ext uri="{FF2B5EF4-FFF2-40B4-BE49-F238E27FC236}">
                <a16:creationId xmlns:a16="http://schemas.microsoft.com/office/drawing/2014/main" id="{64379133-59C3-4823-9424-97BADC2E96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58" t="491" r="-258" b="12868"/>
          <a:stretch>
            <a:fillRect/>
          </a:stretch>
        </p:blipFill>
        <p:spPr bwMode="auto">
          <a:xfrm>
            <a:off x="3358330" y="1200531"/>
            <a:ext cx="1440656" cy="117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objekt 4">
            <a:extLst>
              <a:ext uri="{FF2B5EF4-FFF2-40B4-BE49-F238E27FC236}">
                <a16:creationId xmlns:a16="http://schemas.microsoft.com/office/drawing/2014/main" id="{354F593E-2DA3-4E14-BC17-6F6D8C297D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660" t="16599"/>
          <a:stretch>
            <a:fillRect/>
          </a:stretch>
        </p:blipFill>
        <p:spPr bwMode="auto">
          <a:xfrm>
            <a:off x="1234255" y="1214819"/>
            <a:ext cx="1410891" cy="1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I:\A-Sustainable Economy and Procurement\Projects\GrowSmarter - 23108\Work packages\WP8 - Dissemination\02 Visual identity\01 Logo\LOGO_final\Grow-Smarter_logo_CMYK_300dpi.tif">
            <a:extLst>
              <a:ext uri="{FF2B5EF4-FFF2-40B4-BE49-F238E27FC236}">
                <a16:creationId xmlns:a16="http://schemas.microsoft.com/office/drawing/2014/main" id="{7DC12872-D6AE-47AB-BD00-BB6829C398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130" y="4762315"/>
            <a:ext cx="1956197" cy="325040"/>
          </a:xfrm>
          <a:prstGeom prst="rect">
            <a:avLst/>
          </a:prstGeom>
          <a:solidFill>
            <a:srgbClr val="18276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998199DF-B0F3-45BC-941B-29503CEDA286}"/>
              </a:ext>
            </a:extLst>
          </p:cNvPr>
          <p:cNvSpPr/>
          <p:nvPr/>
        </p:nvSpPr>
        <p:spPr>
          <a:xfrm>
            <a:off x="7207505" y="4366129"/>
            <a:ext cx="1782365" cy="602456"/>
          </a:xfrm>
          <a:prstGeom prst="rect">
            <a:avLst/>
          </a:prstGeom>
          <a:solidFill>
            <a:sysClr val="window" lastClr="FFFFFF"/>
          </a:solidFill>
          <a:ln w="19050" cap="rnd" cmpd="sng" algn="ctr">
            <a:solidFill>
              <a:srgbClr val="AC3EC1">
                <a:shade val="50000"/>
              </a:srgbClr>
            </a:solidFill>
            <a:prstDash val="solid"/>
          </a:ln>
          <a:effectLst/>
        </p:spPr>
        <p:txBody>
          <a:bodyPr anchor="ctr"/>
          <a:lstStyle/>
          <a:p>
            <a:pPr algn="ctr" defTabSz="342900" eaLnBrk="0" hangingPunct="0">
              <a:lnSpc>
                <a:spcPct val="100000"/>
              </a:lnSpc>
              <a:defRPr/>
            </a:pPr>
            <a:endParaRPr lang="en-SE" sz="1350" kern="0">
              <a:solidFill>
                <a:prstClr val="white"/>
              </a:solidFill>
              <a:latin typeface="Calibri"/>
            </a:endParaRPr>
          </a:p>
        </p:txBody>
      </p:sp>
      <p:pic>
        <p:nvPicPr>
          <p:cNvPr id="19" name="Bildobjekt 10" descr="StockholmsStad_logot#21B0A5.png">
            <a:extLst>
              <a:ext uri="{FF2B5EF4-FFF2-40B4-BE49-F238E27FC236}">
                <a16:creationId xmlns:a16="http://schemas.microsoft.com/office/drawing/2014/main" id="{317B1709-3FA1-40ED-970C-96F410C0D5D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82513" y="4413754"/>
            <a:ext cx="1633538" cy="55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887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A5F6A7-1647-4245-BE3E-A9CA1E23476D}"/>
              </a:ext>
            </a:extLst>
          </p:cNvPr>
          <p:cNvSpPr>
            <a:spLocks noGrp="1"/>
          </p:cNvSpPr>
          <p:nvPr>
            <p:ph type="title"/>
          </p:nvPr>
        </p:nvSpPr>
        <p:spPr>
          <a:xfrm>
            <a:off x="628650" y="273844"/>
            <a:ext cx="7886700" cy="994172"/>
          </a:xfrm>
        </p:spPr>
        <p:txBody>
          <a:bodyPr/>
          <a:lstStyle/>
          <a:p>
            <a:r>
              <a:rPr lang="sv-SE" dirty="0"/>
              <a:t>Sensor network</a:t>
            </a:r>
          </a:p>
        </p:txBody>
      </p:sp>
      <p:pic>
        <p:nvPicPr>
          <p:cNvPr id="6" name="Content Placeholder 7">
            <a:extLst>
              <a:ext uri="{FF2B5EF4-FFF2-40B4-BE49-F238E27FC236}">
                <a16:creationId xmlns:a16="http://schemas.microsoft.com/office/drawing/2014/main" id="{D049FCC9-2742-45DE-AD0D-2065154FF82D}"/>
              </a:ext>
            </a:extLst>
          </p:cNvPr>
          <p:cNvPicPr>
            <a:picLocks noChangeAspect="1"/>
          </p:cNvPicPr>
          <p:nvPr/>
        </p:nvPicPr>
        <p:blipFill>
          <a:blip r:embed="rId3"/>
          <a:stretch>
            <a:fillRect/>
          </a:stretch>
        </p:blipFill>
        <p:spPr>
          <a:xfrm>
            <a:off x="1519787" y="1617495"/>
            <a:ext cx="2729741" cy="2550537"/>
          </a:xfrm>
          <a:prstGeom prst="rect">
            <a:avLst/>
          </a:prstGeom>
          <a:ln>
            <a:solidFill>
              <a:sysClr val="window" lastClr="FFFFFF"/>
            </a:solidFill>
          </a:ln>
        </p:spPr>
      </p:pic>
      <p:pic>
        <p:nvPicPr>
          <p:cNvPr id="7" name="Content Placeholder 3">
            <a:extLst>
              <a:ext uri="{FF2B5EF4-FFF2-40B4-BE49-F238E27FC236}">
                <a16:creationId xmlns:a16="http://schemas.microsoft.com/office/drawing/2014/main" id="{B8A4C741-507D-4E4B-B224-E203BE8A9BF1}"/>
              </a:ext>
            </a:extLst>
          </p:cNvPr>
          <p:cNvPicPr>
            <a:picLocks noChangeAspect="1"/>
          </p:cNvPicPr>
          <p:nvPr/>
        </p:nvPicPr>
        <p:blipFill rotWithShape="1">
          <a:blip r:embed="rId4">
            <a:extLst>
              <a:ext uri="{28A0092B-C50C-407E-A947-70E740481C1C}">
                <a14:useLocalDpi xmlns:a14="http://schemas.microsoft.com/office/drawing/2010/main"/>
              </a:ext>
            </a:extLst>
          </a:blip>
          <a:srcRect l="8104"/>
          <a:stretch/>
        </p:blipFill>
        <p:spPr>
          <a:xfrm>
            <a:off x="4609739" y="1617495"/>
            <a:ext cx="2846702" cy="2550537"/>
          </a:xfrm>
          <a:prstGeom prst="rect">
            <a:avLst/>
          </a:prstGeom>
          <a:ln>
            <a:solidFill>
              <a:sysClr val="window" lastClr="FFFFFF"/>
            </a:solidFill>
          </a:ln>
        </p:spPr>
      </p:pic>
      <p:sp>
        <p:nvSpPr>
          <p:cNvPr id="8" name="Content Placeholder 7">
            <a:extLst>
              <a:ext uri="{FF2B5EF4-FFF2-40B4-BE49-F238E27FC236}">
                <a16:creationId xmlns:a16="http://schemas.microsoft.com/office/drawing/2014/main" id="{B1348C04-74DE-4548-9EF0-5651BA9F8685}"/>
              </a:ext>
            </a:extLst>
          </p:cNvPr>
          <p:cNvSpPr txBox="1">
            <a:spLocks/>
          </p:cNvSpPr>
          <p:nvPr/>
        </p:nvSpPr>
        <p:spPr>
          <a:xfrm>
            <a:off x="1902635" y="1361071"/>
            <a:ext cx="2346893" cy="192094"/>
          </a:xfrm>
          <a:prstGeom prst="rect">
            <a:avLst/>
          </a:prstGeom>
        </p:spPr>
        <p:txBody>
          <a:bodyPr vert="horz" wrap="square" lIns="0" tIns="0" rIns="0" bIns="0" rtlCol="0">
            <a:noAutofit/>
          </a:bodyPr>
          <a:lstStyle>
            <a:lvl1pPr marL="0" marR="0" indent="0" algn="l" defTabSz="914400" rtl="0" eaLnBrk="1" latinLnBrk="0" hangingPunct="1">
              <a:lnSpc>
                <a:spcPct val="100000"/>
              </a:lnSpc>
              <a:spcBef>
                <a:spcPts val="300"/>
              </a:spcBef>
              <a:spcAft>
                <a:spcPts val="300"/>
              </a:spcAft>
              <a:buClrTx/>
              <a:buSzTx/>
              <a:buFontTx/>
              <a:buNone/>
              <a:tabLst/>
              <a:defRPr sz="1200" b="0" i="0" u="none" strike="noStrike" cap="none" spc="0" baseline="0">
                <a:ln>
                  <a:noFill/>
                </a:ln>
                <a:solidFill>
                  <a:srgbClr val="FFFFFF"/>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rgbClr val="FFFFFF"/>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rgbClr val="FFFFFF"/>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rgbClr val="FFFFFF"/>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rgbClr val="FFFFFF"/>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defTabSz="514350" fontAlgn="auto">
              <a:spcBef>
                <a:spcPts val="169"/>
              </a:spcBef>
              <a:spcAft>
                <a:spcPts val="169"/>
              </a:spcAft>
              <a:defRPr/>
            </a:pPr>
            <a:r>
              <a:rPr lang="en-US" dirty="0">
                <a:solidFill>
                  <a:schemeClr val="tx1"/>
                </a:solidFill>
                <a:latin typeface="Franklin Gothic Book" panose="020B0503020102020204" pitchFamily="34" charset="0"/>
                <a:ea typeface="+mn-ea"/>
                <a:cs typeface="+mn-cs"/>
              </a:rPr>
              <a:t>Vehicles, 10 sensors </a:t>
            </a:r>
          </a:p>
          <a:p>
            <a:pPr marL="128585" indent="-128585" defTabSz="514350" fontAlgn="auto">
              <a:spcBef>
                <a:spcPts val="169"/>
              </a:spcBef>
              <a:spcAft>
                <a:spcPts val="169"/>
              </a:spcAft>
              <a:buFont typeface="Arial" charset="0"/>
              <a:buChar char="•"/>
              <a:defRPr/>
            </a:pPr>
            <a:endParaRPr lang="en-US" sz="900" kern="0" dirty="0">
              <a:solidFill>
                <a:prstClr val="black"/>
              </a:solidFill>
            </a:endParaRPr>
          </a:p>
        </p:txBody>
      </p:sp>
      <p:sp>
        <p:nvSpPr>
          <p:cNvPr id="9" name="Content Placeholder 7">
            <a:extLst>
              <a:ext uri="{FF2B5EF4-FFF2-40B4-BE49-F238E27FC236}">
                <a16:creationId xmlns:a16="http://schemas.microsoft.com/office/drawing/2014/main" id="{0456F8DE-D24B-45CE-8F70-011BB54C6DBB}"/>
              </a:ext>
            </a:extLst>
          </p:cNvPr>
          <p:cNvSpPr txBox="1">
            <a:spLocks/>
          </p:cNvSpPr>
          <p:nvPr/>
        </p:nvSpPr>
        <p:spPr>
          <a:xfrm>
            <a:off x="4938667" y="1386093"/>
            <a:ext cx="2729741" cy="192094"/>
          </a:xfrm>
          <a:prstGeom prst="rect">
            <a:avLst/>
          </a:prstGeom>
        </p:spPr>
        <p:txBody>
          <a:bodyPr vert="horz" wrap="square" lIns="0" tIns="0" rIns="0" bIns="0" rtlCol="0">
            <a:noAutofit/>
          </a:bodyPr>
          <a:lstStyle>
            <a:lvl1pPr marL="0" marR="0" indent="0" algn="l" defTabSz="914400" rtl="0" eaLnBrk="1" latinLnBrk="0" hangingPunct="1">
              <a:lnSpc>
                <a:spcPct val="100000"/>
              </a:lnSpc>
              <a:spcBef>
                <a:spcPts val="300"/>
              </a:spcBef>
              <a:spcAft>
                <a:spcPts val="300"/>
              </a:spcAft>
              <a:buClrTx/>
              <a:buSzTx/>
              <a:buFontTx/>
              <a:buNone/>
              <a:tabLst/>
              <a:defRPr sz="1200" b="0" i="0" u="none" strike="noStrike" cap="none" spc="0" baseline="0">
                <a:ln>
                  <a:noFill/>
                </a:ln>
                <a:solidFill>
                  <a:srgbClr val="FFFFFF"/>
                </a:solidFill>
                <a:uFillTx/>
                <a:latin typeface="Arial" charset="0"/>
                <a:ea typeface="Arial" charset="0"/>
                <a:cs typeface="Arial" charset="0"/>
                <a:sym typeface="Arial"/>
              </a:defRPr>
            </a:lvl1pPr>
            <a:lvl2pPr marL="177800" marR="0" indent="-169862"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rgbClr val="FFFFFF"/>
                </a:solidFill>
                <a:uFillTx/>
                <a:latin typeface="Arial" charset="0"/>
                <a:ea typeface="Arial" charset="0"/>
                <a:cs typeface="Arial" charset="0"/>
                <a:sym typeface="Arial"/>
              </a:defRPr>
            </a:lvl2pPr>
            <a:lvl3pPr marL="367241" marR="0" indent="-148166"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rgbClr val="FFFFFF"/>
                </a:solidFill>
                <a:uFillTx/>
                <a:latin typeface="Arial" charset="0"/>
                <a:ea typeface="Arial" charset="0"/>
                <a:cs typeface="Arial" charset="0"/>
                <a:sym typeface="Arial"/>
              </a:defRPr>
            </a:lvl3pPr>
            <a:lvl4pPr marL="7061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rgbClr val="FFFFFF"/>
                </a:solidFill>
                <a:uFillTx/>
                <a:latin typeface="Arial" charset="0"/>
                <a:ea typeface="Arial" charset="0"/>
                <a:cs typeface="Arial" charset="0"/>
                <a:sym typeface="Arial"/>
              </a:defRPr>
            </a:lvl4pPr>
            <a:lvl5pPr marL="934719" marR="0" indent="-248919" algn="l" defTabSz="914400" rtl="0" eaLnBrk="1" latinLnBrk="0" hangingPunct="1">
              <a:lnSpc>
                <a:spcPct val="100000"/>
              </a:lnSpc>
              <a:spcBef>
                <a:spcPts val="300"/>
              </a:spcBef>
              <a:spcAft>
                <a:spcPts val="300"/>
              </a:spcAft>
              <a:buClrTx/>
              <a:buSzPct val="100000"/>
              <a:buFontTx/>
              <a:buChar char="•"/>
              <a:tabLst/>
              <a:defRPr sz="1200" b="0" i="0" u="none" strike="noStrike" cap="none" spc="0" baseline="0">
                <a:ln>
                  <a:noFill/>
                </a:ln>
                <a:solidFill>
                  <a:srgbClr val="FFFFFF"/>
                </a:solidFill>
                <a:uFillTx/>
                <a:latin typeface="Arial" charset="0"/>
                <a:ea typeface="Arial" charset="0"/>
                <a:cs typeface="Arial" charset="0"/>
                <a:sym typeface="Arial"/>
              </a:defRPr>
            </a:lvl5pPr>
            <a:lvl6pPr marL="24638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914400" rtl="0" eaLnBrk="1" latinLnBrk="0" hangingPunct="1">
              <a:lnSpc>
                <a:spcPct val="90000"/>
              </a:lnSpc>
              <a:spcBef>
                <a:spcPts val="1000"/>
              </a:spcBef>
              <a:spcAft>
                <a:spcPts val="0"/>
              </a:spcAft>
              <a:buClrTx/>
              <a:buSzPct val="100000"/>
              <a:buFontTx/>
              <a:buChar char="•"/>
              <a:tabLst/>
              <a:defRPr sz="1400" b="0" i="0" u="none" strike="noStrike" cap="none" spc="0" baseline="0">
                <a:ln>
                  <a:noFill/>
                </a:ln>
                <a:solidFill>
                  <a:srgbClr val="000000"/>
                </a:solidFill>
                <a:uFillTx/>
                <a:latin typeface="Arial"/>
                <a:ea typeface="Arial"/>
                <a:cs typeface="Arial"/>
                <a:sym typeface="Arial"/>
              </a:defRPr>
            </a:lvl9pPr>
          </a:lstStyle>
          <a:p>
            <a:pPr defTabSz="514350" fontAlgn="auto">
              <a:spcBef>
                <a:spcPts val="169"/>
              </a:spcBef>
              <a:spcAft>
                <a:spcPts val="169"/>
              </a:spcAft>
              <a:defRPr/>
            </a:pPr>
            <a:r>
              <a:rPr lang="en-US" dirty="0">
                <a:solidFill>
                  <a:schemeClr val="tx1"/>
                </a:solidFill>
                <a:latin typeface="Franklin Gothic Book" panose="020B0503020102020204" pitchFamily="34" charset="0"/>
                <a:ea typeface="+mn-ea"/>
                <a:cs typeface="+mn-cs"/>
              </a:rPr>
              <a:t>Pedestrians, 23 sensors</a:t>
            </a:r>
          </a:p>
          <a:p>
            <a:pPr marL="128585" indent="-128585" defTabSz="514350" fontAlgn="auto">
              <a:spcBef>
                <a:spcPts val="169"/>
              </a:spcBef>
              <a:spcAft>
                <a:spcPts val="169"/>
              </a:spcAft>
              <a:buFont typeface="Arial" charset="0"/>
              <a:buChar char="•"/>
              <a:defRPr/>
            </a:pPr>
            <a:endParaRPr lang="en-US" sz="900" kern="0" dirty="0">
              <a:solidFill>
                <a:prstClr val="black"/>
              </a:solidFill>
            </a:endParaRPr>
          </a:p>
        </p:txBody>
      </p:sp>
      <p:pic>
        <p:nvPicPr>
          <p:cNvPr id="10" name="Picture 27" descr="Car_icon_bk">
            <a:extLst>
              <a:ext uri="{FF2B5EF4-FFF2-40B4-BE49-F238E27FC236}">
                <a16:creationId xmlns:a16="http://schemas.microsoft.com/office/drawing/2014/main" id="{33A34469-C72C-4B5C-97EA-44EDD5098794}"/>
              </a:ext>
            </a:extLst>
          </p:cNvPr>
          <p:cNvPicPr preferRelativeResize="0">
            <a:picLocks noChangeAspect="1" noChangeArrowheads="1"/>
          </p:cNvPicPr>
          <p:nvPr/>
        </p:nvPicPr>
        <p:blipFill>
          <a:blip r:embed="rId5" cstate="print">
            <a:grayscl/>
            <a:extLst>
              <a:ext uri="{28A0092B-C50C-407E-A947-70E740481C1C}">
                <a14:useLocalDpi xmlns:a14="http://schemas.microsoft.com/office/drawing/2010/main"/>
              </a:ext>
            </a:extLst>
          </a:blip>
          <a:srcRect/>
          <a:stretch>
            <a:fillRect/>
          </a:stretch>
        </p:blipFill>
        <p:spPr bwMode="auto">
          <a:xfrm>
            <a:off x="1542422" y="1346785"/>
            <a:ext cx="261344" cy="1920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Person_icon_bk">
            <a:extLst>
              <a:ext uri="{FF2B5EF4-FFF2-40B4-BE49-F238E27FC236}">
                <a16:creationId xmlns:a16="http://schemas.microsoft.com/office/drawing/2014/main" id="{A03338AD-8A8C-4334-B80E-761B4836CEC0}"/>
              </a:ext>
            </a:extLst>
          </p:cNvPr>
          <p:cNvPicPr>
            <a:picLocks noChangeAspect="1" noChangeArrowheads="1"/>
          </p:cNvPicPr>
          <p:nvPr/>
        </p:nvPicPr>
        <p:blipFill>
          <a:blip r:embed="rId6" cstate="print">
            <a:biLevel thresh="75000"/>
            <a:extLst>
              <a:ext uri="{28A0092B-C50C-407E-A947-70E740481C1C}">
                <a14:useLocalDpi xmlns:a14="http://schemas.microsoft.com/office/drawing/2010/main"/>
              </a:ext>
            </a:extLst>
          </a:blip>
          <a:srcRect/>
          <a:stretch>
            <a:fillRect/>
          </a:stretch>
        </p:blipFill>
        <p:spPr bwMode="auto">
          <a:xfrm>
            <a:off x="4627788" y="1375360"/>
            <a:ext cx="110636" cy="163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5" descr="Person_icon_bk">
            <a:extLst>
              <a:ext uri="{FF2B5EF4-FFF2-40B4-BE49-F238E27FC236}">
                <a16:creationId xmlns:a16="http://schemas.microsoft.com/office/drawing/2014/main" id="{60C7F1F8-89BA-4A94-96FF-EE4992C7391A}"/>
              </a:ext>
            </a:extLst>
          </p:cNvPr>
          <p:cNvPicPr>
            <a:picLocks noChangeAspect="1" noChangeArrowheads="1"/>
          </p:cNvPicPr>
          <p:nvPr/>
        </p:nvPicPr>
        <p:blipFill>
          <a:blip r:embed="rId6" cstate="print">
            <a:biLevel thresh="75000"/>
            <a:extLst>
              <a:ext uri="{28A0092B-C50C-407E-A947-70E740481C1C}">
                <a14:useLocalDpi xmlns:a14="http://schemas.microsoft.com/office/drawing/2010/main"/>
              </a:ext>
            </a:extLst>
          </a:blip>
          <a:srcRect/>
          <a:stretch>
            <a:fillRect/>
          </a:stretch>
        </p:blipFill>
        <p:spPr bwMode="auto">
          <a:xfrm>
            <a:off x="4759079" y="1375359"/>
            <a:ext cx="110636" cy="1635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I:\A-Sustainable Economy and Procurement\Projects\GrowSmarter - 23108\Work packages\WP8 - Dissemination\02 Visual identity\01 Logo\LOGO_final\Grow-Smarter_logo_CMYK_300dpi.tif">
            <a:extLst>
              <a:ext uri="{FF2B5EF4-FFF2-40B4-BE49-F238E27FC236}">
                <a16:creationId xmlns:a16="http://schemas.microsoft.com/office/drawing/2014/main" id="{0EB6F255-F188-4192-AF0D-6FA9D70BC2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60" y="4707136"/>
            <a:ext cx="1956197" cy="325040"/>
          </a:xfrm>
          <a:prstGeom prst="rect">
            <a:avLst/>
          </a:prstGeom>
          <a:solidFill>
            <a:srgbClr val="18276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87D97EAB-B665-420B-93F0-65A300CCBA05}"/>
              </a:ext>
            </a:extLst>
          </p:cNvPr>
          <p:cNvSpPr/>
          <p:nvPr/>
        </p:nvSpPr>
        <p:spPr>
          <a:xfrm>
            <a:off x="7065169" y="4372599"/>
            <a:ext cx="1782365" cy="602456"/>
          </a:xfrm>
          <a:prstGeom prst="rect">
            <a:avLst/>
          </a:prstGeom>
          <a:solidFill>
            <a:sysClr val="window" lastClr="FFFFFF"/>
          </a:solidFill>
          <a:ln w="19050" cap="rnd" cmpd="sng" algn="ctr">
            <a:solidFill>
              <a:srgbClr val="AC3EC1">
                <a:shade val="50000"/>
              </a:srgbClr>
            </a:solidFill>
            <a:prstDash val="solid"/>
          </a:ln>
          <a:effectLst/>
        </p:spPr>
        <p:txBody>
          <a:bodyPr anchor="ctr"/>
          <a:lstStyle/>
          <a:p>
            <a:pPr algn="ctr" defTabSz="342900" eaLnBrk="0" hangingPunct="0">
              <a:lnSpc>
                <a:spcPct val="100000"/>
              </a:lnSpc>
              <a:defRPr/>
            </a:pPr>
            <a:endParaRPr lang="en-SE" sz="1350" kern="0">
              <a:solidFill>
                <a:prstClr val="white"/>
              </a:solidFill>
              <a:latin typeface="Calibri"/>
            </a:endParaRPr>
          </a:p>
        </p:txBody>
      </p:sp>
      <p:pic>
        <p:nvPicPr>
          <p:cNvPr id="15" name="Bildobjekt 10" descr="StockholmsStad_logot#21B0A5.png">
            <a:extLst>
              <a:ext uri="{FF2B5EF4-FFF2-40B4-BE49-F238E27FC236}">
                <a16:creationId xmlns:a16="http://schemas.microsoft.com/office/drawing/2014/main" id="{B1B28ECC-255B-49CD-B404-7657B5FB184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40178" y="4420224"/>
            <a:ext cx="1633538" cy="55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666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264806B-AF7D-482E-A08D-502486B88F04}"/>
              </a:ext>
            </a:extLst>
          </p:cNvPr>
          <p:cNvPicPr>
            <a:picLocks noChangeAspect="1"/>
          </p:cNvPicPr>
          <p:nvPr/>
        </p:nvPicPr>
        <p:blipFill>
          <a:blip r:embed="rId3"/>
          <a:stretch>
            <a:fillRect/>
          </a:stretch>
        </p:blipFill>
        <p:spPr>
          <a:xfrm>
            <a:off x="816392" y="2049625"/>
            <a:ext cx="1941194" cy="1165371"/>
          </a:xfrm>
          <a:prstGeom prst="rect">
            <a:avLst/>
          </a:prstGeom>
        </p:spPr>
      </p:pic>
      <p:sp>
        <p:nvSpPr>
          <p:cNvPr id="3" name="Rectangle 2"/>
          <p:cNvSpPr/>
          <p:nvPr/>
        </p:nvSpPr>
        <p:spPr>
          <a:xfrm>
            <a:off x="2894463" y="2021263"/>
            <a:ext cx="6084000" cy="1272084"/>
          </a:xfrm>
          <a:prstGeom prst="rect">
            <a:avLst/>
          </a:prstGeom>
          <a:solidFill>
            <a:srgbClr val="435E85"/>
          </a:solidFill>
          <a:ln w="12700" cap="flat">
            <a:solidFill>
              <a:srgbClr val="294065"/>
            </a:solidFill>
            <a:miter lim="400000"/>
          </a:ln>
          <a:effectLst/>
        </p:spPr>
        <p:txBody>
          <a:bodyPr wrap="square" lIns="76196" tIns="76196" rIns="76196" bIns="76196" numCol="1" rtlCol="0" anchor="ctr">
            <a:noAutofit/>
          </a:bodyPr>
          <a:lstStyle/>
          <a:p>
            <a:pPr marL="79623" lvl="0" indent="-79623">
              <a:lnSpc>
                <a:spcPct val="100000"/>
              </a:lnSpc>
              <a:buClr>
                <a:srgbClr val="FFFFFF"/>
              </a:buClr>
            </a:pPr>
            <a:r>
              <a:rPr lang="en-US" sz="900" b="1" dirty="0">
                <a:solidFill>
                  <a:srgbClr val="FFFFFF"/>
                </a:solidFill>
                <a:latin typeface="IBM Plex Serif Text" panose="02060503050406000203" pitchFamily="18" charset="0"/>
                <a:ea typeface="Avenir Book" charset="0"/>
                <a:cs typeface="Avenir Book" charset="0"/>
              </a:rPr>
              <a:t>Solution</a:t>
            </a:r>
          </a:p>
          <a:p>
            <a:pPr marL="269875" lvl="0" indent="-179388">
              <a:lnSpc>
                <a:spcPct val="150000"/>
              </a:lnSpc>
              <a:buClr>
                <a:srgbClr val="FFFFFF"/>
              </a:buClr>
              <a:buFont typeface="Wingdings" charset="2"/>
              <a:buChar char="§"/>
            </a:pPr>
            <a:r>
              <a:rPr lang="en-US" sz="800" dirty="0">
                <a:solidFill>
                  <a:srgbClr val="FFFFFF"/>
                </a:solidFill>
                <a:latin typeface="IBM Plex Serif Text" panose="02060503050406000203" pitchFamily="18" charset="0"/>
                <a:ea typeface="Lato" charset="0"/>
                <a:cs typeface="Lato" charset="0"/>
              </a:rPr>
              <a:t>IBM Quiet Track Monitoring System continuously monitors the condition of railway tracks using microphones and other sensors mounted on seven metro trains</a:t>
            </a:r>
          </a:p>
          <a:p>
            <a:pPr marL="269875" lvl="0" indent="-179388">
              <a:lnSpc>
                <a:spcPct val="150000"/>
              </a:lnSpc>
              <a:buClr>
                <a:srgbClr val="FFFFFF"/>
              </a:buClr>
              <a:buFont typeface="Wingdings" charset="2"/>
              <a:buChar char="§"/>
            </a:pPr>
            <a:r>
              <a:rPr lang="en-US" sz="800" dirty="0">
                <a:solidFill>
                  <a:srgbClr val="FFFFFF"/>
                </a:solidFill>
                <a:latin typeface="IBM Plex Serif Text" panose="02060503050406000203" pitchFamily="18" charset="0"/>
                <a:ea typeface="Lato" charset="0"/>
                <a:cs typeface="Lato" charset="0"/>
              </a:rPr>
              <a:t>Calculates and presents a number of parameters for each section of the track</a:t>
            </a:r>
          </a:p>
          <a:p>
            <a:pPr marL="269875" lvl="0" indent="-179388">
              <a:lnSpc>
                <a:spcPct val="150000"/>
              </a:lnSpc>
              <a:buClr>
                <a:srgbClr val="FFFFFF"/>
              </a:buClr>
              <a:buFont typeface="Wingdings" charset="2"/>
              <a:buChar char="§"/>
            </a:pPr>
            <a:r>
              <a:rPr lang="en-US" sz="800" dirty="0">
                <a:solidFill>
                  <a:srgbClr val="FFFFFF"/>
                </a:solidFill>
                <a:latin typeface="IBM Plex Serif Text" panose="02060503050406000203" pitchFamily="18" charset="0"/>
                <a:ea typeface="Lato" charset="0"/>
                <a:cs typeface="Lato" charset="0"/>
              </a:rPr>
              <a:t>The central system is running in IBM Cloud and contains components to store and present track data, identify need for track maintenance and generate automatic alerts for urgent problems</a:t>
            </a:r>
          </a:p>
          <a:p>
            <a:pPr marL="269875" lvl="0" indent="-179388">
              <a:lnSpc>
                <a:spcPct val="150000"/>
              </a:lnSpc>
              <a:buClr>
                <a:srgbClr val="FFFFFF"/>
              </a:buClr>
              <a:buFont typeface="Wingdings" charset="2"/>
              <a:buChar char="§"/>
            </a:pPr>
            <a:r>
              <a:rPr lang="en-US" sz="800" dirty="0">
                <a:solidFill>
                  <a:srgbClr val="FFFFFF"/>
                </a:solidFill>
                <a:latin typeface="IBM Plex Serif Text" panose="02060503050406000203" pitchFamily="18" charset="0"/>
                <a:ea typeface="Lato" charset="0"/>
                <a:cs typeface="Lato" charset="0"/>
              </a:rPr>
              <a:t>End users at railway operators or maintenance companies use the solution to monitor the condition of the tracks. </a:t>
            </a:r>
          </a:p>
        </p:txBody>
      </p:sp>
      <p:sp>
        <p:nvSpPr>
          <p:cNvPr id="22" name="TextBox 21"/>
          <p:cNvSpPr txBox="1"/>
          <p:nvPr/>
        </p:nvSpPr>
        <p:spPr>
          <a:xfrm>
            <a:off x="0" y="57967"/>
            <a:ext cx="9144000" cy="359009"/>
          </a:xfrm>
          <a:prstGeom prst="rect">
            <a:avLst/>
          </a:prstGeom>
          <a:noFill/>
        </p:spPr>
        <p:txBody>
          <a:bodyPr wrap="square" lIns="9144" tIns="27432" rIns="27432" bIns="27432" rtlCol="0">
            <a:spAutoFit/>
          </a:bodyPr>
          <a:lstStyle/>
          <a:p>
            <a:pPr marL="111125" lvl="1">
              <a:lnSpc>
                <a:spcPct val="125000"/>
              </a:lnSpc>
            </a:pPr>
            <a:r>
              <a:rPr lang="en-US" sz="1750" dirty="0">
                <a:solidFill>
                  <a:srgbClr val="92D050"/>
                </a:solidFill>
                <a:latin typeface="+mj-lt"/>
                <a:ea typeface="Avenir Book" charset="0"/>
                <a:cs typeface="Avenir Book" charset="0"/>
              </a:rPr>
              <a:t>Acoustics Analytics with IoT Help SL Identify and Reduce Track Wear &amp; Tear and Noise</a:t>
            </a:r>
          </a:p>
        </p:txBody>
      </p:sp>
      <p:sp>
        <p:nvSpPr>
          <p:cNvPr id="10" name="Content Placeholder 11"/>
          <p:cNvSpPr txBox="1">
            <a:spLocks/>
          </p:cNvSpPr>
          <p:nvPr/>
        </p:nvSpPr>
        <p:spPr>
          <a:xfrm>
            <a:off x="2894463" y="634028"/>
            <a:ext cx="6084000" cy="1329595"/>
          </a:xfrm>
          <a:prstGeom prst="rect">
            <a:avLst/>
          </a:prstGeom>
        </p:spPr>
        <p:txBody>
          <a:bodyPr wrap="square" lIns="0" tIns="0" rIns="0" bIns="0">
            <a:spAutoFit/>
          </a:bodyPr>
          <a:lstStyle>
            <a:lvl1pPr marL="244475" indent="-244475" algn="l" defTabSz="1306513" rtl="0" eaLnBrk="0" fontAlgn="base" hangingPunct="0">
              <a:spcBef>
                <a:spcPct val="0"/>
              </a:spcBef>
              <a:spcAft>
                <a:spcPct val="20000"/>
              </a:spcAft>
              <a:buClr>
                <a:schemeClr val="tx1"/>
              </a:buClr>
              <a:buFont typeface="Wingdings" pitchFamily="2" charset="2"/>
              <a:buChar char="§"/>
              <a:defRPr sz="2800" kern="1200">
                <a:solidFill>
                  <a:schemeClr val="tx1"/>
                </a:solidFill>
                <a:latin typeface="+mn-lt"/>
                <a:ea typeface="MS PGothic" pitchFamily="34" charset="-128"/>
                <a:cs typeface="ＭＳ Ｐゴシック" pitchFamily="15" charset="-128"/>
              </a:defRPr>
            </a:lvl1pPr>
            <a:lvl2pPr marL="819150" indent="-328613" algn="l" defTabSz="1306513" rtl="0" eaLnBrk="0" fontAlgn="base" hangingPunct="0">
              <a:spcBef>
                <a:spcPct val="0"/>
              </a:spcBef>
              <a:spcAft>
                <a:spcPct val="15000"/>
              </a:spcAft>
              <a:buClr>
                <a:schemeClr val="tx1"/>
              </a:buClr>
              <a:buFont typeface="Arial" pitchFamily="34" charset="0"/>
              <a:buChar char="–"/>
              <a:defRPr sz="2200" kern="1200">
                <a:solidFill>
                  <a:schemeClr val="tx1"/>
                </a:solidFill>
                <a:latin typeface="+mn-lt"/>
                <a:ea typeface="MS PGothic" pitchFamily="34" charset="-128"/>
                <a:cs typeface="+mn-cs"/>
              </a:defRPr>
            </a:lvl2pPr>
            <a:lvl3pPr marL="1466850" indent="-325438" algn="l" defTabSz="1306513" rtl="0" eaLnBrk="0" fontAlgn="base" hangingPunct="0">
              <a:spcBef>
                <a:spcPct val="20000"/>
              </a:spcBef>
              <a:spcAft>
                <a:spcPct val="0"/>
              </a:spcAft>
              <a:buClr>
                <a:schemeClr val="tx1"/>
              </a:buClr>
              <a:defRPr kern="1200">
                <a:solidFill>
                  <a:schemeClr val="tx1"/>
                </a:solidFill>
                <a:latin typeface="+mn-lt"/>
                <a:ea typeface="MS PGothic" pitchFamily="34" charset="-128"/>
                <a:cs typeface="+mn-cs"/>
              </a:defRPr>
            </a:lvl3pPr>
            <a:lvl4pPr marL="2117725" indent="-325438" algn="l" defTabSz="1306513" rtl="0" eaLnBrk="0" fontAlgn="base" hangingPunct="0">
              <a:spcBef>
                <a:spcPct val="20000"/>
              </a:spcBef>
              <a:spcAft>
                <a:spcPct val="0"/>
              </a:spcAft>
              <a:buClr>
                <a:schemeClr val="tx1"/>
              </a:buClr>
              <a:defRPr kern="1200">
                <a:solidFill>
                  <a:schemeClr val="tx1"/>
                </a:solidFill>
                <a:latin typeface="+mn-lt"/>
                <a:ea typeface="MS PGothic" pitchFamily="34" charset="-128"/>
                <a:cs typeface="+mn-cs"/>
              </a:defRPr>
            </a:lvl4pPr>
            <a:lvl5pPr marL="2771775" indent="-327025" algn="l" defTabSz="1306513" rtl="0" eaLnBrk="0" fontAlgn="base" hangingPunct="0">
              <a:spcBef>
                <a:spcPct val="20000"/>
              </a:spcBef>
              <a:spcAft>
                <a:spcPct val="0"/>
              </a:spcAft>
              <a:buClr>
                <a:schemeClr val="tx1"/>
              </a:buCl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623" indent="-79623">
              <a:lnSpc>
                <a:spcPct val="100000"/>
              </a:lnSpc>
              <a:buNone/>
            </a:pPr>
            <a:r>
              <a:rPr lang="en-US" sz="900" b="1" dirty="0">
                <a:solidFill>
                  <a:srgbClr val="294065"/>
                </a:solidFill>
                <a:latin typeface="IBM Plex Serif Text" panose="02060503050406000203" pitchFamily="18" charset="0"/>
                <a:ea typeface="Avenir Book" charset="0"/>
                <a:cs typeface="Avenir Book" charset="0"/>
              </a:rPr>
              <a:t>Challenge</a:t>
            </a:r>
          </a:p>
          <a:p>
            <a:pPr marL="79623" indent="-79623">
              <a:lnSpc>
                <a:spcPct val="100000"/>
              </a:lnSpc>
              <a:buNone/>
            </a:pPr>
            <a:r>
              <a:rPr lang="en-US" sz="900" b="1" dirty="0">
                <a:solidFill>
                  <a:srgbClr val="C9500D"/>
                </a:solidFill>
                <a:latin typeface="IBM Plex Serif Text" panose="02060503050406000203" pitchFamily="18" charset="0"/>
                <a:ea typeface="Avenir Book" charset="0"/>
                <a:cs typeface="Avenir Book" charset="0"/>
              </a:rPr>
              <a:t>Reduce noise and wear &amp; tear in railway tracks of Stockholm's Rail and Metro</a:t>
            </a:r>
          </a:p>
          <a:p>
            <a:pPr marL="360363" indent="-180975">
              <a:lnSpc>
                <a:spcPct val="150000"/>
              </a:lnSpc>
            </a:pPr>
            <a:r>
              <a:rPr lang="en-US" sz="800" dirty="0">
                <a:solidFill>
                  <a:srgbClr val="384457"/>
                </a:solidFill>
                <a:latin typeface="IBM Plex Serif Text" panose="02060503050406000203" pitchFamily="18" charset="0"/>
                <a:ea typeface="Lato" charset="0"/>
                <a:cs typeface="Lato" charset="0"/>
              </a:rPr>
              <a:t>Track maintenance was a major challenge for </a:t>
            </a:r>
            <a:r>
              <a:rPr lang="en-US" sz="800" dirty="0" err="1">
                <a:solidFill>
                  <a:srgbClr val="384457"/>
                </a:solidFill>
                <a:latin typeface="IBM Plex Serif Text" panose="02060503050406000203" pitchFamily="18" charset="0"/>
                <a:ea typeface="Lato" charset="0"/>
                <a:cs typeface="Lato" charset="0"/>
              </a:rPr>
              <a:t>Storstockholms</a:t>
            </a:r>
            <a:r>
              <a:rPr lang="en-US" sz="800" dirty="0">
                <a:solidFill>
                  <a:srgbClr val="384457"/>
                </a:solidFill>
                <a:latin typeface="IBM Plex Serif Text" panose="02060503050406000203" pitchFamily="18" charset="0"/>
                <a:ea typeface="Lato" charset="0"/>
                <a:cs typeface="Lato" charset="0"/>
              </a:rPr>
              <a:t> </a:t>
            </a:r>
            <a:r>
              <a:rPr lang="en-US" sz="800" dirty="0" err="1">
                <a:solidFill>
                  <a:srgbClr val="384457"/>
                </a:solidFill>
                <a:latin typeface="IBM Plex Serif Text" panose="02060503050406000203" pitchFamily="18" charset="0"/>
                <a:ea typeface="Lato" charset="0"/>
                <a:cs typeface="Lato" charset="0"/>
              </a:rPr>
              <a:t>Lokaltrafik</a:t>
            </a:r>
            <a:r>
              <a:rPr lang="en-US" sz="800" dirty="0">
                <a:solidFill>
                  <a:srgbClr val="384457"/>
                </a:solidFill>
                <a:latin typeface="IBM Plex Serif Text" panose="02060503050406000203" pitchFamily="18" charset="0"/>
                <a:ea typeface="Lato" charset="0"/>
                <a:cs typeface="Lato" charset="0"/>
              </a:rPr>
              <a:t> (SL), Stockholm’s rail and metro operator</a:t>
            </a:r>
          </a:p>
          <a:p>
            <a:pPr marL="360363" indent="-180975">
              <a:lnSpc>
                <a:spcPct val="150000"/>
              </a:lnSpc>
            </a:pPr>
            <a:r>
              <a:rPr lang="en-US" sz="800" dirty="0">
                <a:solidFill>
                  <a:srgbClr val="384457"/>
                </a:solidFill>
                <a:latin typeface="IBM Plex Serif Text" panose="02060503050406000203" pitchFamily="18" charset="0"/>
                <a:ea typeface="Lato" charset="0"/>
                <a:cs typeface="Lato" charset="0"/>
              </a:rPr>
              <a:t>Measuring the condition of the tracks is a manual process performed periodically on closed tracks</a:t>
            </a:r>
          </a:p>
          <a:p>
            <a:pPr marL="360363" indent="-180975">
              <a:lnSpc>
                <a:spcPct val="150000"/>
              </a:lnSpc>
            </a:pPr>
            <a:r>
              <a:rPr lang="en-US" sz="800" dirty="0">
                <a:solidFill>
                  <a:srgbClr val="384457"/>
                </a:solidFill>
                <a:latin typeface="IBM Plex Serif Text" panose="02060503050406000203" pitchFamily="18" charset="0"/>
                <a:ea typeface="Lato" charset="0"/>
                <a:cs typeface="Lato" charset="0"/>
              </a:rPr>
              <a:t>Dependent on engine drivers to report track damage that require urgent repair</a:t>
            </a:r>
          </a:p>
          <a:p>
            <a:pPr marL="360363" indent="-180975">
              <a:lnSpc>
                <a:spcPct val="150000"/>
              </a:lnSpc>
            </a:pPr>
            <a:r>
              <a:rPr lang="en-US" sz="800" dirty="0">
                <a:solidFill>
                  <a:srgbClr val="384457"/>
                </a:solidFill>
                <a:latin typeface="IBM Plex Serif Text" panose="02060503050406000203" pitchFamily="18" charset="0"/>
                <a:ea typeface="Lato" charset="0"/>
                <a:cs typeface="Lato" charset="0"/>
              </a:rPr>
              <a:t>Lack of good data leads to difficulties in planning maintenance, handling problems, and addressing noise complaints from the general public</a:t>
            </a:r>
            <a:endParaRPr lang="en-US" sz="800" u="sng" dirty="0">
              <a:solidFill>
                <a:srgbClr val="384457"/>
              </a:solidFill>
              <a:latin typeface="IBM Plex Serif Text" panose="02060503050406000203" pitchFamily="18" charset="0"/>
              <a:ea typeface="Lato" charset="0"/>
              <a:cs typeface="Lato"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686339"/>
            <a:ext cx="9143999" cy="461273"/>
          </a:xfrm>
          <a:prstGeom prst="rect">
            <a:avLst/>
          </a:prstGeom>
        </p:spPr>
      </p:pic>
      <p:sp>
        <p:nvSpPr>
          <p:cNvPr id="5" name="Rectangle 4"/>
          <p:cNvSpPr/>
          <p:nvPr/>
        </p:nvSpPr>
        <p:spPr>
          <a:xfrm>
            <a:off x="2894463" y="3314128"/>
            <a:ext cx="6084000" cy="1324978"/>
          </a:xfrm>
          <a:prstGeom prst="rect">
            <a:avLst/>
          </a:prstGeom>
        </p:spPr>
        <p:txBody>
          <a:bodyPr wrap="square">
            <a:spAutoFit/>
          </a:bodyPr>
          <a:lstStyle/>
          <a:p>
            <a:r>
              <a:rPr lang="en-US" sz="900" b="1" dirty="0">
                <a:solidFill>
                  <a:srgbClr val="294065"/>
                </a:solidFill>
                <a:latin typeface="IBM Plex Serif Text" panose="02060503050406000203" pitchFamily="18" charset="0"/>
                <a:ea typeface="Avenir Book" charset="0"/>
                <a:cs typeface="Avenir Book" charset="0"/>
              </a:rPr>
              <a:t>Benefits</a:t>
            </a:r>
          </a:p>
          <a:p>
            <a:pPr marL="269875" indent="-179388">
              <a:lnSpc>
                <a:spcPct val="150000"/>
              </a:lnSpc>
              <a:buClr>
                <a:schemeClr val="tx1"/>
              </a:buClr>
              <a:buFont typeface="Wingdings" charset="2"/>
              <a:buChar char="§"/>
            </a:pPr>
            <a:r>
              <a:rPr lang="en-US" sz="800" dirty="0">
                <a:solidFill>
                  <a:srgbClr val="384457"/>
                </a:solidFill>
                <a:latin typeface="IBM Plex Serif Text" panose="02060503050406000203" pitchFamily="18" charset="0"/>
              </a:rPr>
              <a:t>Track data, real-time insight into track condition and alerts available to SL and subcontractors </a:t>
            </a:r>
          </a:p>
          <a:p>
            <a:pPr marL="269875" indent="-179388">
              <a:lnSpc>
                <a:spcPct val="150000"/>
              </a:lnSpc>
              <a:buClr>
                <a:schemeClr val="tx1"/>
              </a:buClr>
              <a:buFont typeface="Wingdings" charset="2"/>
              <a:buChar char="§"/>
            </a:pPr>
            <a:r>
              <a:rPr lang="en-US" sz="800" dirty="0">
                <a:solidFill>
                  <a:srgbClr val="384457"/>
                </a:solidFill>
                <a:latin typeface="IBM Plex Serif Text" panose="02060503050406000203" pitchFamily="18" charset="0"/>
              </a:rPr>
              <a:t>Reduced cost for track maintenance through automatic analytics and targeted investments</a:t>
            </a:r>
          </a:p>
          <a:p>
            <a:pPr marL="269875" indent="-179388">
              <a:lnSpc>
                <a:spcPct val="150000"/>
              </a:lnSpc>
              <a:buClr>
                <a:schemeClr val="tx1"/>
              </a:buClr>
              <a:buFont typeface="Wingdings" charset="2"/>
              <a:buChar char="§"/>
            </a:pPr>
            <a:r>
              <a:rPr lang="en-US" sz="800" dirty="0">
                <a:solidFill>
                  <a:srgbClr val="384457"/>
                </a:solidFill>
                <a:latin typeface="IBM Plex Serif Text" panose="02060503050406000203" pitchFamily="18" charset="0"/>
              </a:rPr>
              <a:t>Reduced risk for damage on track and wheels due to severe wear in curves or wheel slip</a:t>
            </a:r>
          </a:p>
          <a:p>
            <a:pPr marL="269875" indent="-179388">
              <a:lnSpc>
                <a:spcPct val="150000"/>
              </a:lnSpc>
              <a:buClr>
                <a:schemeClr val="tx1"/>
              </a:buClr>
              <a:buFont typeface="Wingdings" charset="2"/>
              <a:buChar char="§"/>
            </a:pPr>
            <a:r>
              <a:rPr lang="en-US" sz="800" dirty="0">
                <a:solidFill>
                  <a:srgbClr val="384457"/>
                </a:solidFill>
                <a:latin typeface="IBM Plex Serif Text" panose="02060503050406000203" pitchFamily="18" charset="0"/>
              </a:rPr>
              <a:t>Extended lifetime of tracks</a:t>
            </a:r>
          </a:p>
          <a:p>
            <a:pPr marL="269875" indent="-179388">
              <a:lnSpc>
                <a:spcPct val="150000"/>
              </a:lnSpc>
              <a:buClr>
                <a:schemeClr val="tx1"/>
              </a:buClr>
              <a:buFont typeface="Wingdings" charset="2"/>
              <a:buChar char="§"/>
            </a:pPr>
            <a:r>
              <a:rPr lang="en-US" sz="800" dirty="0">
                <a:solidFill>
                  <a:srgbClr val="384457"/>
                </a:solidFill>
                <a:latin typeface="IBM Plex Serif Text" panose="02060503050406000203" pitchFamily="18" charset="0"/>
              </a:rPr>
              <a:t>Reduced cost for noise reduction activities and better handling of complaints from general public</a:t>
            </a:r>
          </a:p>
          <a:p>
            <a:pPr marL="269875" indent="-179388">
              <a:lnSpc>
                <a:spcPct val="150000"/>
              </a:lnSpc>
              <a:buClr>
                <a:schemeClr val="tx1"/>
              </a:buClr>
              <a:buFont typeface="Wingdings" charset="2"/>
              <a:buChar char="§"/>
            </a:pPr>
            <a:r>
              <a:rPr lang="en-US" sz="800" dirty="0">
                <a:solidFill>
                  <a:srgbClr val="384457"/>
                </a:solidFill>
                <a:latin typeface="IBM Plex Serif Text" panose="02060503050406000203" pitchFamily="18" charset="0"/>
              </a:rPr>
              <a:t>Reduced risk for delays and better flow in traffic</a:t>
            </a:r>
          </a:p>
        </p:txBody>
      </p:sp>
      <p:sp>
        <p:nvSpPr>
          <p:cNvPr id="2" name="Slide Number Placeholder 1">
            <a:extLst>
              <a:ext uri="{FF2B5EF4-FFF2-40B4-BE49-F238E27FC236}">
                <a16:creationId xmlns:a16="http://schemas.microsoft.com/office/drawing/2014/main" id="{BB8B5AB2-E97F-4C90-9A3B-D41F1BDB2644}"/>
              </a:ext>
            </a:extLst>
          </p:cNvPr>
          <p:cNvSpPr>
            <a:spLocks noGrp="1"/>
          </p:cNvSpPr>
          <p:nvPr>
            <p:ph type="sldNum" sz="quarter" idx="4"/>
          </p:nvPr>
        </p:nvSpPr>
        <p:spPr/>
        <p:txBody>
          <a:bodyPr/>
          <a:lstStyle/>
          <a:p>
            <a:fld id="{92EDDE8C-FCD3-47EF-B8D4-5308179AEE2C}" type="slidenum">
              <a:rPr lang="en-US" smtClean="0"/>
              <a:pPr/>
              <a:t>13</a:t>
            </a:fld>
            <a:endParaRPr lang="en-US" dirty="0"/>
          </a:p>
        </p:txBody>
      </p:sp>
      <p:pic>
        <p:nvPicPr>
          <p:cNvPr id="13" name="Picture 12">
            <a:extLst>
              <a:ext uri="{FF2B5EF4-FFF2-40B4-BE49-F238E27FC236}">
                <a16:creationId xmlns:a16="http://schemas.microsoft.com/office/drawing/2014/main" id="{F472F533-F237-4971-A829-12028523891B}"/>
              </a:ext>
            </a:extLst>
          </p:cNvPr>
          <p:cNvPicPr>
            <a:picLocks noChangeAspect="1"/>
          </p:cNvPicPr>
          <p:nvPr/>
        </p:nvPicPr>
        <p:blipFill>
          <a:blip r:embed="rId5"/>
          <a:stretch>
            <a:fillRect/>
          </a:stretch>
        </p:blipFill>
        <p:spPr>
          <a:xfrm>
            <a:off x="137242" y="846913"/>
            <a:ext cx="1199204" cy="1101374"/>
          </a:xfrm>
          <a:prstGeom prst="rect">
            <a:avLst/>
          </a:prstGeom>
        </p:spPr>
      </p:pic>
      <p:pic>
        <p:nvPicPr>
          <p:cNvPr id="16" name="Picture 15">
            <a:extLst>
              <a:ext uri="{FF2B5EF4-FFF2-40B4-BE49-F238E27FC236}">
                <a16:creationId xmlns:a16="http://schemas.microsoft.com/office/drawing/2014/main" id="{89BA538E-9AD0-4C06-8D73-D23CDB99A93E}"/>
              </a:ext>
            </a:extLst>
          </p:cNvPr>
          <p:cNvPicPr>
            <a:picLocks noChangeAspect="1"/>
          </p:cNvPicPr>
          <p:nvPr/>
        </p:nvPicPr>
        <p:blipFill>
          <a:blip r:embed="rId6"/>
          <a:stretch>
            <a:fillRect/>
          </a:stretch>
        </p:blipFill>
        <p:spPr>
          <a:xfrm>
            <a:off x="1371081" y="846913"/>
            <a:ext cx="1331087" cy="1101373"/>
          </a:xfrm>
          <a:prstGeom prst="rect">
            <a:avLst/>
          </a:prstGeom>
        </p:spPr>
      </p:pic>
      <p:grpSp>
        <p:nvGrpSpPr>
          <p:cNvPr id="4" name="Group 3">
            <a:extLst>
              <a:ext uri="{FF2B5EF4-FFF2-40B4-BE49-F238E27FC236}">
                <a16:creationId xmlns:a16="http://schemas.microsoft.com/office/drawing/2014/main" id="{681932AF-7922-4E64-986D-8FF89EBF3E27}"/>
              </a:ext>
            </a:extLst>
          </p:cNvPr>
          <p:cNvGrpSpPr/>
          <p:nvPr/>
        </p:nvGrpSpPr>
        <p:grpSpPr>
          <a:xfrm>
            <a:off x="171877" y="2603892"/>
            <a:ext cx="1090966" cy="1965160"/>
            <a:chOff x="1450127" y="2631541"/>
            <a:chExt cx="1090966" cy="1965160"/>
          </a:xfrm>
        </p:grpSpPr>
        <p:pic>
          <p:nvPicPr>
            <p:cNvPr id="18" name="Picture 17">
              <a:extLst>
                <a:ext uri="{FF2B5EF4-FFF2-40B4-BE49-F238E27FC236}">
                  <a16:creationId xmlns:a16="http://schemas.microsoft.com/office/drawing/2014/main" id="{7E7D6905-D07D-42D4-A2A6-B84EAF74C3B6}"/>
                </a:ext>
              </a:extLst>
            </p:cNvPr>
            <p:cNvPicPr>
              <a:picLocks noChangeAspect="1"/>
            </p:cNvPicPr>
            <p:nvPr/>
          </p:nvPicPr>
          <p:blipFill>
            <a:blip r:embed="rId7"/>
            <a:stretch>
              <a:fillRect/>
            </a:stretch>
          </p:blipFill>
          <p:spPr>
            <a:xfrm>
              <a:off x="1450127" y="2631541"/>
              <a:ext cx="1090966" cy="1965160"/>
            </a:xfrm>
            <a:prstGeom prst="rect">
              <a:avLst/>
            </a:prstGeom>
          </p:spPr>
        </p:pic>
        <p:pic>
          <p:nvPicPr>
            <p:cNvPr id="19" name="Picture 18">
              <a:extLst>
                <a:ext uri="{FF2B5EF4-FFF2-40B4-BE49-F238E27FC236}">
                  <a16:creationId xmlns:a16="http://schemas.microsoft.com/office/drawing/2014/main" id="{1B46BDE8-ADE2-4EA0-9097-023268B4C332}"/>
                </a:ext>
              </a:extLst>
            </p:cNvPr>
            <p:cNvPicPr>
              <a:picLocks/>
            </p:cNvPicPr>
            <p:nvPr/>
          </p:nvPicPr>
          <p:blipFill>
            <a:blip r:embed="rId8"/>
            <a:stretch>
              <a:fillRect/>
            </a:stretch>
          </p:blipFill>
          <p:spPr>
            <a:xfrm>
              <a:off x="1497085" y="2835348"/>
              <a:ext cx="990000" cy="1422000"/>
            </a:xfrm>
            <a:prstGeom prst="rect">
              <a:avLst/>
            </a:prstGeom>
          </p:spPr>
        </p:pic>
      </p:grpSp>
      <p:pic>
        <p:nvPicPr>
          <p:cNvPr id="20" name="Picture 19">
            <a:extLst>
              <a:ext uri="{FF2B5EF4-FFF2-40B4-BE49-F238E27FC236}">
                <a16:creationId xmlns:a16="http://schemas.microsoft.com/office/drawing/2014/main" id="{EC1AF355-D92B-445F-9C54-61B34B67F15A}"/>
              </a:ext>
            </a:extLst>
          </p:cNvPr>
          <p:cNvPicPr>
            <a:picLocks noChangeAspect="1"/>
          </p:cNvPicPr>
          <p:nvPr/>
        </p:nvPicPr>
        <p:blipFill>
          <a:blip r:embed="rId9"/>
          <a:stretch>
            <a:fillRect/>
          </a:stretch>
        </p:blipFill>
        <p:spPr>
          <a:xfrm>
            <a:off x="1504862" y="3486713"/>
            <a:ext cx="368868" cy="299243"/>
          </a:xfrm>
          <a:prstGeom prst="rect">
            <a:avLst/>
          </a:prstGeom>
        </p:spPr>
      </p:pic>
      <p:pic>
        <p:nvPicPr>
          <p:cNvPr id="6" name="Picture 5">
            <a:extLst>
              <a:ext uri="{FF2B5EF4-FFF2-40B4-BE49-F238E27FC236}">
                <a16:creationId xmlns:a16="http://schemas.microsoft.com/office/drawing/2014/main" id="{96759B9D-762E-46F7-8A0D-B49DCAE1847F}"/>
              </a:ext>
            </a:extLst>
          </p:cNvPr>
          <p:cNvPicPr>
            <a:picLocks noChangeAspect="1"/>
          </p:cNvPicPr>
          <p:nvPr/>
        </p:nvPicPr>
        <p:blipFill>
          <a:blip r:embed="rId10"/>
          <a:stretch>
            <a:fillRect/>
          </a:stretch>
        </p:blipFill>
        <p:spPr>
          <a:xfrm>
            <a:off x="2036624" y="3544003"/>
            <a:ext cx="742950" cy="219075"/>
          </a:xfrm>
          <a:prstGeom prst="rect">
            <a:avLst/>
          </a:prstGeom>
        </p:spPr>
      </p:pic>
      <p:pic>
        <p:nvPicPr>
          <p:cNvPr id="7" name="Picture 6">
            <a:extLst>
              <a:ext uri="{FF2B5EF4-FFF2-40B4-BE49-F238E27FC236}">
                <a16:creationId xmlns:a16="http://schemas.microsoft.com/office/drawing/2014/main" id="{D8467616-AB66-45EA-BDC3-A03321F3E4DA}"/>
              </a:ext>
            </a:extLst>
          </p:cNvPr>
          <p:cNvPicPr>
            <a:picLocks noChangeAspect="1"/>
          </p:cNvPicPr>
          <p:nvPr/>
        </p:nvPicPr>
        <p:blipFill>
          <a:blip r:embed="rId11"/>
          <a:stretch>
            <a:fillRect/>
          </a:stretch>
        </p:blipFill>
        <p:spPr>
          <a:xfrm>
            <a:off x="1689296" y="3857788"/>
            <a:ext cx="866775" cy="257175"/>
          </a:xfrm>
          <a:prstGeom prst="rect">
            <a:avLst/>
          </a:prstGeom>
        </p:spPr>
      </p:pic>
    </p:spTree>
    <p:extLst>
      <p:ext uri="{BB962C8B-B14F-4D97-AF65-F5344CB8AC3E}">
        <p14:creationId xmlns:p14="http://schemas.microsoft.com/office/powerpoint/2010/main" val="354918363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1E5B9354-551B-4470-BF0A-6AADECE050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491" y="2306229"/>
            <a:ext cx="2834110" cy="1577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7103B865-B6BA-44AD-9DF1-AAE958531C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954522"/>
            <a:ext cx="2574986" cy="1153999"/>
          </a:xfrm>
          <a:prstGeom prst="rect">
            <a:avLst/>
          </a:prstGeom>
        </p:spPr>
      </p:pic>
      <p:sp>
        <p:nvSpPr>
          <p:cNvPr id="3" name="Rectangle 2"/>
          <p:cNvSpPr/>
          <p:nvPr/>
        </p:nvSpPr>
        <p:spPr>
          <a:xfrm>
            <a:off x="2894463" y="2042043"/>
            <a:ext cx="6084000" cy="1483939"/>
          </a:xfrm>
          <a:prstGeom prst="rect">
            <a:avLst/>
          </a:prstGeom>
          <a:solidFill>
            <a:srgbClr val="435E85"/>
          </a:solidFill>
          <a:ln w="12700" cap="flat">
            <a:solidFill>
              <a:srgbClr val="294065"/>
            </a:solidFill>
            <a:miter lim="400000"/>
          </a:ln>
          <a:effectLst/>
        </p:spPr>
        <p:txBody>
          <a:bodyPr wrap="square" lIns="76196" tIns="76196" rIns="76196" bIns="76196" numCol="1" rtlCol="0" anchor="ctr">
            <a:noAutofit/>
          </a:bodyPr>
          <a:lstStyle/>
          <a:p>
            <a:pPr marL="79623" lvl="0" indent="-79623">
              <a:lnSpc>
                <a:spcPct val="100000"/>
              </a:lnSpc>
              <a:buClr>
                <a:srgbClr val="FFFFFF"/>
              </a:buClr>
            </a:pPr>
            <a:r>
              <a:rPr lang="en-US" sz="900" b="1" dirty="0">
                <a:solidFill>
                  <a:srgbClr val="FFFFFF"/>
                </a:solidFill>
                <a:latin typeface="IBM Plex Serif Text" panose="02060503050406000203" pitchFamily="18" charset="0"/>
                <a:ea typeface="Avenir Book" charset="0"/>
                <a:cs typeface="Avenir Book" charset="0"/>
              </a:rPr>
              <a:t>Solution</a:t>
            </a:r>
          </a:p>
          <a:p>
            <a:pPr marL="269875" lvl="0" indent="-179388">
              <a:lnSpc>
                <a:spcPct val="150000"/>
              </a:lnSpc>
              <a:buClr>
                <a:srgbClr val="FFFFFF"/>
              </a:buClr>
              <a:buFont typeface="Wingdings" charset="2"/>
              <a:buChar char="§"/>
            </a:pPr>
            <a:r>
              <a:rPr lang="en-US" sz="800" dirty="0" err="1">
                <a:solidFill>
                  <a:srgbClr val="FFFFFF"/>
                </a:solidFill>
                <a:latin typeface="IBM Plex Serif Text" panose="02060503050406000203" pitchFamily="18" charset="0"/>
                <a:ea typeface="Lato" charset="0"/>
                <a:cs typeface="Lato" charset="0"/>
              </a:rPr>
              <a:t>MiNT</a:t>
            </a:r>
            <a:r>
              <a:rPr lang="en-US" sz="800" dirty="0">
                <a:solidFill>
                  <a:srgbClr val="FFFFFF"/>
                </a:solidFill>
                <a:latin typeface="IBM Plex Serif Text" panose="02060503050406000203" pitchFamily="18" charset="0"/>
                <a:ea typeface="Lato" charset="0"/>
                <a:cs typeface="Lato" charset="0"/>
              </a:rPr>
              <a:t> Platform  to support new application development, legacy app migration, app maintenance</a:t>
            </a:r>
          </a:p>
          <a:p>
            <a:pPr marL="269875" lvl="0" indent="-179388">
              <a:lnSpc>
                <a:spcPct val="150000"/>
              </a:lnSpc>
              <a:buClr>
                <a:srgbClr val="FFFFFF"/>
              </a:buClr>
              <a:buFont typeface="Wingdings" charset="2"/>
              <a:buChar char="§"/>
            </a:pPr>
            <a:r>
              <a:rPr lang="en-US" sz="800" dirty="0">
                <a:solidFill>
                  <a:srgbClr val="FFFFFF"/>
                </a:solidFill>
                <a:latin typeface="IBM Plex Serif Text" panose="02060503050406000203" pitchFamily="18" charset="0"/>
                <a:ea typeface="Lato" charset="0"/>
                <a:cs typeface="Lato" charset="0"/>
              </a:rPr>
              <a:t>SLAs and KPIs to improve services efficiency and quality and reduce costs </a:t>
            </a:r>
          </a:p>
          <a:p>
            <a:pPr marL="269875" lvl="0" indent="-179388">
              <a:lnSpc>
                <a:spcPct val="150000"/>
              </a:lnSpc>
              <a:buClr>
                <a:srgbClr val="FFFFFF"/>
              </a:buClr>
              <a:buFont typeface="Wingdings" charset="2"/>
              <a:buChar char="§"/>
            </a:pPr>
            <a:r>
              <a:rPr lang="en-US" sz="800" dirty="0">
                <a:solidFill>
                  <a:srgbClr val="FFFFFF"/>
                </a:solidFill>
                <a:latin typeface="IBM Plex Serif Text" panose="02060503050406000203" pitchFamily="18" charset="0"/>
                <a:ea typeface="Lato" charset="0"/>
                <a:cs typeface="Lato" charset="0"/>
              </a:rPr>
              <a:t>Enables City operations and City Council strategy to align around IT strategy and implementation that supports citizens and businesses </a:t>
            </a:r>
          </a:p>
          <a:p>
            <a:pPr marL="269875" lvl="0" indent="-179388">
              <a:lnSpc>
                <a:spcPct val="150000"/>
              </a:lnSpc>
              <a:buClr>
                <a:srgbClr val="FFFFFF"/>
              </a:buClr>
              <a:buFont typeface="Wingdings" charset="2"/>
              <a:buChar char="§"/>
            </a:pPr>
            <a:r>
              <a:rPr lang="en-US" sz="800" dirty="0">
                <a:solidFill>
                  <a:srgbClr val="FFFFFF"/>
                </a:solidFill>
                <a:latin typeface="IBM Plex Serif Text" panose="02060503050406000203" pitchFamily="18" charset="0"/>
                <a:ea typeface="Lato" charset="0"/>
                <a:cs typeface="Lato" charset="0"/>
              </a:rPr>
              <a:t>Supports services for mobility, construction, roadwork, waste control, environmental protection, historical and park preservation</a:t>
            </a:r>
          </a:p>
          <a:p>
            <a:pPr marL="269875" lvl="0" indent="-179388">
              <a:lnSpc>
                <a:spcPct val="150000"/>
              </a:lnSpc>
              <a:buClr>
                <a:srgbClr val="FFFFFF"/>
              </a:buClr>
              <a:buFont typeface="Wingdings" charset="2"/>
              <a:buChar char="§"/>
            </a:pPr>
            <a:r>
              <a:rPr lang="en-US" sz="800" dirty="0">
                <a:solidFill>
                  <a:srgbClr val="FFFFFF"/>
                </a:solidFill>
                <a:latin typeface="IBM Plex Serif Text" panose="02060503050406000203" pitchFamily="18" charset="0"/>
                <a:ea typeface="Lato" charset="0"/>
                <a:cs typeface="Lato" charset="0"/>
              </a:rPr>
              <a:t>Foundation based on IBM IOC,  Maximo Assets, Bluemix and Analytics</a:t>
            </a:r>
          </a:p>
        </p:txBody>
      </p:sp>
      <p:sp>
        <p:nvSpPr>
          <p:cNvPr id="22" name="TextBox 21"/>
          <p:cNvSpPr txBox="1"/>
          <p:nvPr/>
        </p:nvSpPr>
        <p:spPr>
          <a:xfrm>
            <a:off x="0" y="57967"/>
            <a:ext cx="9144000" cy="359009"/>
          </a:xfrm>
          <a:prstGeom prst="rect">
            <a:avLst/>
          </a:prstGeom>
          <a:noFill/>
        </p:spPr>
        <p:txBody>
          <a:bodyPr wrap="square" lIns="9144" tIns="27432" rIns="27432" bIns="27432" rtlCol="0">
            <a:spAutoFit/>
          </a:bodyPr>
          <a:lstStyle/>
          <a:p>
            <a:pPr marL="111125" lvl="1">
              <a:lnSpc>
                <a:spcPct val="125000"/>
              </a:lnSpc>
            </a:pPr>
            <a:r>
              <a:rPr lang="en-US" sz="1750" dirty="0">
                <a:solidFill>
                  <a:srgbClr val="92D050"/>
                </a:solidFill>
                <a:latin typeface="+mj-lt"/>
                <a:ea typeface="Avenir Book" charset="0"/>
                <a:cs typeface="Avenir Book" charset="0"/>
              </a:rPr>
              <a:t>Madrid Intelligent – the </a:t>
            </a:r>
            <a:r>
              <a:rPr lang="en-US" sz="1750" dirty="0" err="1">
                <a:solidFill>
                  <a:srgbClr val="92D050"/>
                </a:solidFill>
                <a:latin typeface="+mj-lt"/>
                <a:ea typeface="Avenir Book" charset="0"/>
                <a:cs typeface="Avenir Book" charset="0"/>
              </a:rPr>
              <a:t>MiNT</a:t>
            </a:r>
            <a:r>
              <a:rPr lang="en-US" sz="1750" dirty="0">
                <a:solidFill>
                  <a:srgbClr val="92D050"/>
                </a:solidFill>
                <a:latin typeface="+mj-lt"/>
                <a:ea typeface="Avenir Book" charset="0"/>
                <a:cs typeface="Avenir Book" charset="0"/>
              </a:rPr>
              <a:t> Platform Enables a </a:t>
            </a:r>
            <a:r>
              <a:rPr lang="en-US" sz="1750" b="1" i="1" u="sng" dirty="0">
                <a:solidFill>
                  <a:srgbClr val="92D050"/>
                </a:solidFill>
                <a:latin typeface="+mj-lt"/>
                <a:ea typeface="Avenir Book" charset="0"/>
                <a:cs typeface="Avenir Book" charset="0"/>
              </a:rPr>
              <a:t>21st Century City</a:t>
            </a:r>
          </a:p>
        </p:txBody>
      </p:sp>
      <p:sp>
        <p:nvSpPr>
          <p:cNvPr id="10" name="Content Placeholder 11"/>
          <p:cNvSpPr txBox="1">
            <a:spLocks/>
          </p:cNvSpPr>
          <p:nvPr/>
        </p:nvSpPr>
        <p:spPr>
          <a:xfrm>
            <a:off x="2894463" y="634028"/>
            <a:ext cx="6084000" cy="1329595"/>
          </a:xfrm>
          <a:prstGeom prst="rect">
            <a:avLst/>
          </a:prstGeom>
        </p:spPr>
        <p:txBody>
          <a:bodyPr wrap="square" lIns="0" tIns="0" rIns="0" bIns="0">
            <a:spAutoFit/>
          </a:bodyPr>
          <a:lstStyle>
            <a:lvl1pPr marL="244475" indent="-244475" algn="l" defTabSz="1306513" rtl="0" eaLnBrk="0" fontAlgn="base" hangingPunct="0">
              <a:spcBef>
                <a:spcPct val="0"/>
              </a:spcBef>
              <a:spcAft>
                <a:spcPct val="20000"/>
              </a:spcAft>
              <a:buClr>
                <a:schemeClr val="tx1"/>
              </a:buClr>
              <a:buFont typeface="Wingdings" pitchFamily="2" charset="2"/>
              <a:buChar char="§"/>
              <a:defRPr sz="2800" kern="1200">
                <a:solidFill>
                  <a:schemeClr val="tx1"/>
                </a:solidFill>
                <a:latin typeface="+mn-lt"/>
                <a:ea typeface="MS PGothic" pitchFamily="34" charset="-128"/>
                <a:cs typeface="ＭＳ Ｐゴシック" pitchFamily="15" charset="-128"/>
              </a:defRPr>
            </a:lvl1pPr>
            <a:lvl2pPr marL="819150" indent="-328613" algn="l" defTabSz="1306513" rtl="0" eaLnBrk="0" fontAlgn="base" hangingPunct="0">
              <a:spcBef>
                <a:spcPct val="0"/>
              </a:spcBef>
              <a:spcAft>
                <a:spcPct val="15000"/>
              </a:spcAft>
              <a:buClr>
                <a:schemeClr val="tx1"/>
              </a:buClr>
              <a:buFont typeface="Arial" pitchFamily="34" charset="0"/>
              <a:buChar char="–"/>
              <a:defRPr sz="2200" kern="1200">
                <a:solidFill>
                  <a:schemeClr val="tx1"/>
                </a:solidFill>
                <a:latin typeface="+mn-lt"/>
                <a:ea typeface="MS PGothic" pitchFamily="34" charset="-128"/>
                <a:cs typeface="+mn-cs"/>
              </a:defRPr>
            </a:lvl2pPr>
            <a:lvl3pPr marL="1466850" indent="-325438" algn="l" defTabSz="1306513" rtl="0" eaLnBrk="0" fontAlgn="base" hangingPunct="0">
              <a:spcBef>
                <a:spcPct val="20000"/>
              </a:spcBef>
              <a:spcAft>
                <a:spcPct val="0"/>
              </a:spcAft>
              <a:buClr>
                <a:schemeClr val="tx1"/>
              </a:buClr>
              <a:defRPr kern="1200">
                <a:solidFill>
                  <a:schemeClr val="tx1"/>
                </a:solidFill>
                <a:latin typeface="+mn-lt"/>
                <a:ea typeface="MS PGothic" pitchFamily="34" charset="-128"/>
                <a:cs typeface="+mn-cs"/>
              </a:defRPr>
            </a:lvl3pPr>
            <a:lvl4pPr marL="2117725" indent="-325438" algn="l" defTabSz="1306513" rtl="0" eaLnBrk="0" fontAlgn="base" hangingPunct="0">
              <a:spcBef>
                <a:spcPct val="20000"/>
              </a:spcBef>
              <a:spcAft>
                <a:spcPct val="0"/>
              </a:spcAft>
              <a:buClr>
                <a:schemeClr val="tx1"/>
              </a:buClr>
              <a:defRPr kern="1200">
                <a:solidFill>
                  <a:schemeClr val="tx1"/>
                </a:solidFill>
                <a:latin typeface="+mn-lt"/>
                <a:ea typeface="MS PGothic" pitchFamily="34" charset="-128"/>
                <a:cs typeface="+mn-cs"/>
              </a:defRPr>
            </a:lvl4pPr>
            <a:lvl5pPr marL="2771775" indent="-327025" algn="l" defTabSz="1306513" rtl="0" eaLnBrk="0" fontAlgn="base" hangingPunct="0">
              <a:spcBef>
                <a:spcPct val="20000"/>
              </a:spcBef>
              <a:spcAft>
                <a:spcPct val="0"/>
              </a:spcAft>
              <a:buClr>
                <a:schemeClr val="tx1"/>
              </a:buCl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623" indent="-79623">
              <a:lnSpc>
                <a:spcPct val="100000"/>
              </a:lnSpc>
              <a:buNone/>
            </a:pPr>
            <a:r>
              <a:rPr lang="en-US" sz="900" b="1" dirty="0">
                <a:solidFill>
                  <a:srgbClr val="294065"/>
                </a:solidFill>
                <a:latin typeface="IBM Plex Serif Text" panose="02060503050406000203" pitchFamily="18" charset="0"/>
                <a:ea typeface="Avenir Book" charset="0"/>
                <a:cs typeface="Avenir Book" charset="0"/>
              </a:rPr>
              <a:t>Challenge</a:t>
            </a:r>
          </a:p>
          <a:p>
            <a:pPr marL="79623" indent="-79623">
              <a:lnSpc>
                <a:spcPct val="100000"/>
              </a:lnSpc>
              <a:buNone/>
            </a:pPr>
            <a:r>
              <a:rPr lang="en-US" sz="900" b="1" dirty="0">
                <a:solidFill>
                  <a:srgbClr val="C9500D"/>
                </a:solidFill>
                <a:latin typeface="IBM Plex Serif Text" panose="02060503050406000203" pitchFamily="18" charset="0"/>
                <a:ea typeface="Avenir Book" charset="0"/>
                <a:cs typeface="Avenir Book" charset="0"/>
              </a:rPr>
              <a:t>Managing a Complex City of 3.1 </a:t>
            </a:r>
            <a:r>
              <a:rPr lang="en-US" sz="900" b="1" dirty="0" err="1">
                <a:solidFill>
                  <a:srgbClr val="C9500D"/>
                </a:solidFill>
                <a:latin typeface="IBM Plex Serif Text" panose="02060503050406000203" pitchFamily="18" charset="0"/>
                <a:ea typeface="Avenir Book" charset="0"/>
                <a:cs typeface="Avenir Book" charset="0"/>
              </a:rPr>
              <a:t>mn</a:t>
            </a:r>
            <a:r>
              <a:rPr lang="en-US" sz="900" b="1" dirty="0">
                <a:solidFill>
                  <a:srgbClr val="C9500D"/>
                </a:solidFill>
                <a:latin typeface="IBM Plex Serif Text" panose="02060503050406000203" pitchFamily="18" charset="0"/>
                <a:ea typeface="Avenir Book" charset="0"/>
                <a:cs typeface="Avenir Book" charset="0"/>
              </a:rPr>
              <a:t> people</a:t>
            </a:r>
          </a:p>
          <a:p>
            <a:pPr marL="360363" indent="-180975">
              <a:lnSpc>
                <a:spcPct val="150000"/>
              </a:lnSpc>
            </a:pPr>
            <a:r>
              <a:rPr lang="en-US" sz="800" dirty="0">
                <a:solidFill>
                  <a:srgbClr val="384457"/>
                </a:solidFill>
                <a:latin typeface="IBM Plex Serif Text" panose="02060503050406000203" pitchFamily="18" charset="0"/>
                <a:ea typeface="Lato" charset="0"/>
                <a:cs typeface="Lato" charset="0"/>
              </a:rPr>
              <a:t>1.7 </a:t>
            </a:r>
            <a:r>
              <a:rPr lang="en-US" sz="800" dirty="0" err="1">
                <a:solidFill>
                  <a:srgbClr val="384457"/>
                </a:solidFill>
                <a:latin typeface="IBM Plex Serif Text" panose="02060503050406000203" pitchFamily="18" charset="0"/>
                <a:ea typeface="Lato" charset="0"/>
                <a:cs typeface="Lato" charset="0"/>
              </a:rPr>
              <a:t>mn</a:t>
            </a:r>
            <a:r>
              <a:rPr lang="en-US" sz="800" dirty="0">
                <a:solidFill>
                  <a:srgbClr val="384457"/>
                </a:solidFill>
                <a:latin typeface="IBM Plex Serif Text" panose="02060503050406000203" pitchFamily="18" charset="0"/>
                <a:ea typeface="Lato" charset="0"/>
                <a:cs typeface="Lato" charset="0"/>
              </a:rPr>
              <a:t> vehicles, 287,000 fees invoiced, 250,000 streetlights, 835 public buildings </a:t>
            </a:r>
          </a:p>
          <a:p>
            <a:pPr marL="360363" indent="-180975">
              <a:lnSpc>
                <a:spcPct val="150000"/>
              </a:lnSpc>
            </a:pPr>
            <a:r>
              <a:rPr lang="en-US" sz="800" dirty="0">
                <a:solidFill>
                  <a:srgbClr val="384457"/>
                </a:solidFill>
                <a:latin typeface="IBM Plex Serif Text" panose="02060503050406000203" pitchFamily="18" charset="0"/>
                <a:ea typeface="Lato" charset="0"/>
                <a:cs typeface="Lato" charset="0"/>
              </a:rPr>
              <a:t>Need to serve citizens with collaboration, transparency, and service improvement</a:t>
            </a:r>
          </a:p>
          <a:p>
            <a:pPr marL="360363" indent="-180975">
              <a:lnSpc>
                <a:spcPct val="150000"/>
              </a:lnSpc>
            </a:pPr>
            <a:r>
              <a:rPr lang="en-US" sz="800" dirty="0">
                <a:solidFill>
                  <a:srgbClr val="384457"/>
                </a:solidFill>
                <a:latin typeface="IBM Plex Serif Text" panose="02060503050406000203" pitchFamily="18" charset="0"/>
                <a:ea typeface="Lato" charset="0"/>
                <a:cs typeface="Lato" charset="0"/>
              </a:rPr>
              <a:t>Goal to work with businesses and 3rd party service providers  to  leverage use of mobile, voice, data &amp; IoT</a:t>
            </a:r>
          </a:p>
          <a:p>
            <a:pPr marL="360363" indent="-180975">
              <a:lnSpc>
                <a:spcPct val="150000"/>
              </a:lnSpc>
            </a:pPr>
            <a:r>
              <a:rPr lang="en-US" sz="800" dirty="0">
                <a:solidFill>
                  <a:srgbClr val="384457"/>
                </a:solidFill>
                <a:latin typeface="IBM Plex Serif Text" panose="02060503050406000203" pitchFamily="18" charset="0"/>
                <a:ea typeface="Lato" charset="0"/>
                <a:cs typeface="Lato" charset="0"/>
              </a:rPr>
              <a:t>Enable the payment for service by 3rd party businesses (e.g., street cleaning) to move from pay-per-activity to payment based on SLAs.</a:t>
            </a:r>
          </a:p>
        </p:txBody>
      </p:sp>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4686339"/>
            <a:ext cx="9143999" cy="461273"/>
          </a:xfrm>
          <a:prstGeom prst="rect">
            <a:avLst/>
          </a:prstGeom>
        </p:spPr>
      </p:pic>
      <p:sp>
        <p:nvSpPr>
          <p:cNvPr id="5" name="Rectangle 4"/>
          <p:cNvSpPr/>
          <p:nvPr/>
        </p:nvSpPr>
        <p:spPr>
          <a:xfrm>
            <a:off x="2894463" y="3653565"/>
            <a:ext cx="6084000" cy="955646"/>
          </a:xfrm>
          <a:prstGeom prst="rect">
            <a:avLst/>
          </a:prstGeom>
        </p:spPr>
        <p:txBody>
          <a:bodyPr wrap="square">
            <a:spAutoFit/>
          </a:bodyPr>
          <a:lstStyle/>
          <a:p>
            <a:r>
              <a:rPr lang="en-US" sz="900" b="1" dirty="0">
                <a:solidFill>
                  <a:srgbClr val="294065"/>
                </a:solidFill>
                <a:latin typeface="IBM Plex Serif Text" panose="02060503050406000203" pitchFamily="18" charset="0"/>
                <a:ea typeface="Avenir Book" charset="0"/>
                <a:cs typeface="Avenir Book" charset="0"/>
              </a:rPr>
              <a:t>Benefits</a:t>
            </a:r>
          </a:p>
          <a:p>
            <a:pPr marL="269875" indent="-179388">
              <a:lnSpc>
                <a:spcPct val="150000"/>
              </a:lnSpc>
              <a:buClr>
                <a:schemeClr val="tx1"/>
              </a:buClr>
              <a:buFont typeface="Wingdings" charset="2"/>
              <a:buChar char="§"/>
            </a:pPr>
            <a:r>
              <a:rPr lang="en-US" sz="800" dirty="0">
                <a:solidFill>
                  <a:srgbClr val="384457"/>
                </a:solidFill>
                <a:latin typeface="IBM Plex Serif Text" panose="02060503050406000203" pitchFamily="18" charset="0"/>
              </a:rPr>
              <a:t>Cross Traceability for all activities made in the city</a:t>
            </a:r>
          </a:p>
          <a:p>
            <a:pPr marL="269875" indent="-179388">
              <a:lnSpc>
                <a:spcPct val="150000"/>
              </a:lnSpc>
              <a:buClr>
                <a:schemeClr val="tx1"/>
              </a:buClr>
              <a:buFont typeface="Wingdings" charset="2"/>
              <a:buChar char="§"/>
            </a:pPr>
            <a:r>
              <a:rPr lang="en-US" sz="800" dirty="0">
                <a:solidFill>
                  <a:srgbClr val="384457"/>
                </a:solidFill>
                <a:latin typeface="IBM Plex Serif Text" panose="02060503050406000203" pitchFamily="18" charset="0"/>
              </a:rPr>
              <a:t>Unique inventory of information available for all stakeholders</a:t>
            </a:r>
          </a:p>
          <a:p>
            <a:pPr marL="269875" indent="-179388">
              <a:lnSpc>
                <a:spcPct val="150000"/>
              </a:lnSpc>
              <a:buClr>
                <a:schemeClr val="tx1"/>
              </a:buClr>
              <a:buFont typeface="Wingdings" charset="2"/>
              <a:buChar char="§"/>
            </a:pPr>
            <a:r>
              <a:rPr lang="en-US" sz="800" dirty="0">
                <a:solidFill>
                  <a:srgbClr val="384457"/>
                </a:solidFill>
                <a:latin typeface="IBM Plex Serif Text" panose="02060503050406000203" pitchFamily="18" charset="0"/>
              </a:rPr>
              <a:t>Exhaustive knowledge of what is happening into the City</a:t>
            </a:r>
          </a:p>
          <a:p>
            <a:pPr marL="269875" indent="-179388">
              <a:lnSpc>
                <a:spcPct val="150000"/>
              </a:lnSpc>
              <a:buClr>
                <a:schemeClr val="tx1"/>
              </a:buClr>
              <a:buFont typeface="Wingdings" charset="2"/>
              <a:buChar char="§"/>
            </a:pPr>
            <a:r>
              <a:rPr lang="en-US" sz="800" dirty="0">
                <a:solidFill>
                  <a:srgbClr val="384457"/>
                </a:solidFill>
                <a:latin typeface="IBM Plex Serif Text" panose="02060503050406000203" pitchFamily="18" charset="0"/>
              </a:rPr>
              <a:t>All services measured to optimize costs and enable payment of 3rd parties through SLAs</a:t>
            </a:r>
          </a:p>
        </p:txBody>
      </p:sp>
      <p:sp>
        <p:nvSpPr>
          <p:cNvPr id="2" name="Slide Number Placeholder 1">
            <a:extLst>
              <a:ext uri="{FF2B5EF4-FFF2-40B4-BE49-F238E27FC236}">
                <a16:creationId xmlns:a16="http://schemas.microsoft.com/office/drawing/2014/main" id="{733AA7A9-60F2-4D9D-BBE2-C81090A038C6}"/>
              </a:ext>
            </a:extLst>
          </p:cNvPr>
          <p:cNvSpPr>
            <a:spLocks noGrp="1"/>
          </p:cNvSpPr>
          <p:nvPr>
            <p:ph type="sldNum" sz="quarter" idx="4"/>
          </p:nvPr>
        </p:nvSpPr>
        <p:spPr/>
        <p:txBody>
          <a:bodyPr/>
          <a:lstStyle/>
          <a:p>
            <a:fld id="{92EDDE8C-FCD3-47EF-B8D4-5308179AEE2C}" type="slidenum">
              <a:rPr lang="en-US" smtClean="0"/>
              <a:pPr/>
              <a:t>14</a:t>
            </a:fld>
            <a:endParaRPr lang="en-US" dirty="0"/>
          </a:p>
        </p:txBody>
      </p:sp>
    </p:spTree>
    <p:extLst>
      <p:ext uri="{BB962C8B-B14F-4D97-AF65-F5344CB8AC3E}">
        <p14:creationId xmlns:p14="http://schemas.microsoft.com/office/powerpoint/2010/main" val="376558159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F4B70C40-DFC3-4D99-B6BA-F983C7C1719C}"/>
              </a:ext>
            </a:extLst>
          </p:cNvPr>
          <p:cNvSpPr>
            <a:spLocks noGrp="1"/>
          </p:cNvSpPr>
          <p:nvPr>
            <p:ph type="sldNum" sz="quarter" idx="10"/>
          </p:nvPr>
        </p:nvSpPr>
        <p:spPr/>
        <p:txBody>
          <a:bodyPr/>
          <a:lstStyle/>
          <a:p>
            <a:fld id="{5FD60E92-5E08-4C13-8CE8-34C7EAC15479}" type="slidenum">
              <a:rPr lang="zh-CN" altLang="en-GB"/>
              <a:pPr/>
              <a:t>15</a:t>
            </a:fld>
            <a:endParaRPr lang="en-GB" altLang="zh-CN"/>
          </a:p>
        </p:txBody>
      </p:sp>
      <p:sp>
        <p:nvSpPr>
          <p:cNvPr id="591908" name="Rectangle 36">
            <a:extLst>
              <a:ext uri="{FF2B5EF4-FFF2-40B4-BE49-F238E27FC236}">
                <a16:creationId xmlns:a16="http://schemas.microsoft.com/office/drawing/2014/main" id="{17DEDFFC-23E9-4A04-85F5-65F81FB40ACD}"/>
              </a:ext>
            </a:extLst>
          </p:cNvPr>
          <p:cNvSpPr>
            <a:spLocks noChangeArrowheads="1"/>
          </p:cNvSpPr>
          <p:nvPr/>
        </p:nvSpPr>
        <p:spPr bwMode="auto">
          <a:xfrm>
            <a:off x="3437335" y="3813573"/>
            <a:ext cx="2591990" cy="43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b="1">
                <a:solidFill>
                  <a:schemeClr val="accent1"/>
                </a:solidFill>
                <a:latin typeface="Arial" panose="020B0604020202020204" pitchFamily="34" charset="0"/>
                <a:cs typeface="Arial" panose="020B0604020202020204" pitchFamily="34" charset="0"/>
              </a:defRPr>
            </a:lvl1pPr>
            <a:lvl2pPr>
              <a:defRPr sz="2200" b="1">
                <a:solidFill>
                  <a:schemeClr val="accent1"/>
                </a:solidFill>
                <a:latin typeface="Arial" panose="020B0604020202020204" pitchFamily="34" charset="0"/>
                <a:cs typeface="Arial" panose="020B0604020202020204" pitchFamily="34" charset="0"/>
              </a:defRPr>
            </a:lvl2pPr>
            <a:lvl3pPr>
              <a:defRPr sz="2200" b="1">
                <a:solidFill>
                  <a:schemeClr val="accent1"/>
                </a:solidFill>
                <a:latin typeface="Arial" panose="020B0604020202020204" pitchFamily="34" charset="0"/>
                <a:cs typeface="Arial" panose="020B0604020202020204" pitchFamily="34" charset="0"/>
              </a:defRPr>
            </a:lvl3pPr>
            <a:lvl4pPr>
              <a:defRPr sz="2200" b="1">
                <a:solidFill>
                  <a:schemeClr val="accent1"/>
                </a:solidFill>
                <a:latin typeface="Arial" panose="020B0604020202020204" pitchFamily="34" charset="0"/>
                <a:cs typeface="Arial" panose="020B0604020202020204" pitchFamily="34" charset="0"/>
              </a:defRPr>
            </a:lvl4pPr>
            <a:lvl5pPr>
              <a:defRPr sz="2200" b="1">
                <a:solidFill>
                  <a:schemeClr val="accent1"/>
                </a:solidFill>
                <a:latin typeface="Arial" panose="020B0604020202020204" pitchFamily="34" charset="0"/>
                <a:cs typeface="Arial" panose="020B0604020202020204" pitchFamily="34" charset="0"/>
              </a:defRPr>
            </a:lvl5pPr>
            <a:lvl6pPr marL="4572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9144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13716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18288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zh-CN" sz="825">
                <a:solidFill>
                  <a:schemeClr val="tx1"/>
                </a:solidFill>
                <a:ea typeface="宋体" panose="02010600030101010101" pitchFamily="2" charset="-122"/>
              </a:rPr>
              <a:t>Transportation Operational Data Model (TODM)</a:t>
            </a:r>
            <a:r>
              <a:rPr lang="en-US" altLang="zh-CN" sz="825" b="0">
                <a:solidFill>
                  <a:schemeClr val="tx1"/>
                </a:solidFill>
                <a:ea typeface="宋体" panose="02010600030101010101" pitchFamily="2" charset="-122"/>
              </a:rPr>
              <a:t> </a:t>
            </a:r>
            <a:r>
              <a:rPr lang="en-US" altLang="zh-CN" sz="825">
                <a:solidFill>
                  <a:schemeClr val="tx1"/>
                </a:solidFill>
                <a:ea typeface="宋体" panose="02010600030101010101" pitchFamily="2" charset="-122"/>
              </a:rPr>
              <a:t>integrates real time or near real time operational data from/for various operational system.</a:t>
            </a:r>
            <a:endParaRPr lang="zh-CN" altLang="en-US" sz="825">
              <a:solidFill>
                <a:schemeClr val="tx1"/>
              </a:solidFill>
              <a:ea typeface="宋体" panose="02010600030101010101" pitchFamily="2" charset="-122"/>
            </a:endParaRPr>
          </a:p>
        </p:txBody>
      </p:sp>
      <p:sp>
        <p:nvSpPr>
          <p:cNvPr id="591909" name="AutoShape 37">
            <a:extLst>
              <a:ext uri="{FF2B5EF4-FFF2-40B4-BE49-F238E27FC236}">
                <a16:creationId xmlns:a16="http://schemas.microsoft.com/office/drawing/2014/main" id="{D0CDB675-C4CF-43AF-8F83-5D5E6D3011D8}"/>
              </a:ext>
            </a:extLst>
          </p:cNvPr>
          <p:cNvSpPr>
            <a:spLocks noGrp="1" noChangeArrowheads="1"/>
          </p:cNvSpPr>
          <p:nvPr>
            <p:ph type="body" idx="1"/>
          </p:nvPr>
        </p:nvSpPr>
        <p:spPr>
          <a:xfrm>
            <a:off x="3486150" y="1828800"/>
            <a:ext cx="2457450" cy="1543050"/>
          </a:xfrm>
          <a:prstGeom prst="flowChartMagneticDisk">
            <a:avLst/>
          </a:prstGeom>
          <a:solidFill>
            <a:srgbClr val="FFFF99"/>
          </a:solidFill>
          <a:ln w="19050">
            <a:solidFill>
              <a:srgbClr val="3366FF"/>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45720" rIns="68580" bIns="45720" rtlCol="0">
            <a:normAutofit/>
          </a:bodyPr>
          <a:lstStyle/>
          <a:p>
            <a:pPr marL="129779" indent="-129779"/>
            <a:endParaRPr lang="zh-CN" altLang="en-US">
              <a:ea typeface="宋体" panose="02010600030101010101" pitchFamily="2" charset="-122"/>
            </a:endParaRPr>
          </a:p>
          <a:p>
            <a:pPr marL="129779" indent="-129779" algn="ctr">
              <a:spcBef>
                <a:spcPct val="0"/>
              </a:spcBef>
              <a:buClr>
                <a:schemeClr val="bg1"/>
              </a:buClr>
              <a:buNone/>
            </a:pPr>
            <a:endParaRPr lang="zh-CN" altLang="en-US" sz="600">
              <a:ea typeface="宋体" panose="02010600030101010101" pitchFamily="2" charset="-122"/>
            </a:endParaRPr>
          </a:p>
        </p:txBody>
      </p:sp>
      <p:sp>
        <p:nvSpPr>
          <p:cNvPr id="591910" name="Rectangle 38">
            <a:extLst>
              <a:ext uri="{FF2B5EF4-FFF2-40B4-BE49-F238E27FC236}">
                <a16:creationId xmlns:a16="http://schemas.microsoft.com/office/drawing/2014/main" id="{5C4605DF-2069-4F40-8B3B-76D4D893B6D2}"/>
              </a:ext>
            </a:extLst>
          </p:cNvPr>
          <p:cNvSpPr>
            <a:spLocks noChangeArrowheads="1"/>
          </p:cNvSpPr>
          <p:nvPr/>
        </p:nvSpPr>
        <p:spPr bwMode="auto">
          <a:xfrm>
            <a:off x="3732610" y="2514600"/>
            <a:ext cx="915590" cy="228600"/>
          </a:xfrm>
          <a:prstGeom prst="rect">
            <a:avLst/>
          </a:prstGeom>
          <a:solidFill>
            <a:srgbClr val="FF99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750" b="1">
                <a:ea typeface="宋体" panose="02010600030101010101" pitchFamily="2" charset="-122"/>
              </a:rPr>
              <a:t>Road Infrastructure</a:t>
            </a:r>
          </a:p>
        </p:txBody>
      </p:sp>
      <p:sp>
        <p:nvSpPr>
          <p:cNvPr id="591911" name="Rectangle 39">
            <a:extLst>
              <a:ext uri="{FF2B5EF4-FFF2-40B4-BE49-F238E27FC236}">
                <a16:creationId xmlns:a16="http://schemas.microsoft.com/office/drawing/2014/main" id="{34FE5E3F-A77B-4A52-904C-04B898B7B2FE}"/>
              </a:ext>
            </a:extLst>
          </p:cNvPr>
          <p:cNvSpPr>
            <a:spLocks noChangeArrowheads="1"/>
          </p:cNvSpPr>
          <p:nvPr/>
        </p:nvSpPr>
        <p:spPr bwMode="auto">
          <a:xfrm>
            <a:off x="3755231" y="2800350"/>
            <a:ext cx="915591" cy="228600"/>
          </a:xfrm>
          <a:prstGeom prst="rect">
            <a:avLst/>
          </a:prstGeom>
          <a:solidFill>
            <a:srgbClr val="FF99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750" b="1">
                <a:ea typeface="宋体" panose="02010600030101010101" pitchFamily="2" charset="-122"/>
              </a:rPr>
              <a:t>Device</a:t>
            </a:r>
          </a:p>
        </p:txBody>
      </p:sp>
      <p:sp>
        <p:nvSpPr>
          <p:cNvPr id="591912" name="Rectangle 40">
            <a:extLst>
              <a:ext uri="{FF2B5EF4-FFF2-40B4-BE49-F238E27FC236}">
                <a16:creationId xmlns:a16="http://schemas.microsoft.com/office/drawing/2014/main" id="{6D4D0591-6DEB-4458-9ED6-EC58B4429FB8}"/>
              </a:ext>
            </a:extLst>
          </p:cNvPr>
          <p:cNvSpPr>
            <a:spLocks noChangeArrowheads="1"/>
          </p:cNvSpPr>
          <p:nvPr/>
        </p:nvSpPr>
        <p:spPr bwMode="auto">
          <a:xfrm>
            <a:off x="4842273" y="2800350"/>
            <a:ext cx="915590" cy="228600"/>
          </a:xfrm>
          <a:prstGeom prst="rect">
            <a:avLst/>
          </a:prstGeom>
          <a:solidFill>
            <a:srgbClr val="FF99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750" b="1">
                <a:ea typeface="宋体" panose="02010600030101010101" pitchFamily="2" charset="-122"/>
              </a:rPr>
              <a:t>Traffic Event</a:t>
            </a:r>
          </a:p>
        </p:txBody>
      </p:sp>
      <p:sp>
        <p:nvSpPr>
          <p:cNvPr id="591913" name="Rectangle 41">
            <a:extLst>
              <a:ext uri="{FF2B5EF4-FFF2-40B4-BE49-F238E27FC236}">
                <a16:creationId xmlns:a16="http://schemas.microsoft.com/office/drawing/2014/main" id="{29DECB67-0F89-40CB-A175-6246A726AC92}"/>
              </a:ext>
            </a:extLst>
          </p:cNvPr>
          <p:cNvSpPr>
            <a:spLocks noChangeArrowheads="1"/>
          </p:cNvSpPr>
          <p:nvPr/>
        </p:nvSpPr>
        <p:spPr bwMode="auto">
          <a:xfrm>
            <a:off x="4841081" y="2514600"/>
            <a:ext cx="915591" cy="228600"/>
          </a:xfrm>
          <a:prstGeom prst="rect">
            <a:avLst/>
          </a:prstGeom>
          <a:solidFill>
            <a:srgbClr val="FF99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750" b="1">
                <a:ea typeface="宋体" panose="02010600030101010101" pitchFamily="2" charset="-122"/>
              </a:rPr>
              <a:t>Traffic Flow</a:t>
            </a:r>
          </a:p>
        </p:txBody>
      </p:sp>
      <p:sp>
        <p:nvSpPr>
          <p:cNvPr id="591914" name="Rectangle 42">
            <a:extLst>
              <a:ext uri="{FF2B5EF4-FFF2-40B4-BE49-F238E27FC236}">
                <a16:creationId xmlns:a16="http://schemas.microsoft.com/office/drawing/2014/main" id="{A7C060D7-F6AD-41D9-A0A8-749A9E86E883}"/>
              </a:ext>
            </a:extLst>
          </p:cNvPr>
          <p:cNvSpPr>
            <a:spLocks noChangeArrowheads="1"/>
          </p:cNvSpPr>
          <p:nvPr/>
        </p:nvSpPr>
        <p:spPr bwMode="auto">
          <a:xfrm>
            <a:off x="4269581" y="1943100"/>
            <a:ext cx="915591" cy="2286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200" b="1">
                <a:ea typeface="宋体" panose="02010600030101010101" pitchFamily="2" charset="-122"/>
              </a:rPr>
              <a:t>TODM</a:t>
            </a:r>
          </a:p>
        </p:txBody>
      </p:sp>
      <p:sp>
        <p:nvSpPr>
          <p:cNvPr id="591915" name="AutoShape 43">
            <a:extLst>
              <a:ext uri="{FF2B5EF4-FFF2-40B4-BE49-F238E27FC236}">
                <a16:creationId xmlns:a16="http://schemas.microsoft.com/office/drawing/2014/main" id="{062F08C5-3A73-42FE-9863-14BE88A7281A}"/>
              </a:ext>
            </a:extLst>
          </p:cNvPr>
          <p:cNvSpPr>
            <a:spLocks noChangeArrowheads="1"/>
          </p:cNvSpPr>
          <p:nvPr/>
        </p:nvSpPr>
        <p:spPr bwMode="auto">
          <a:xfrm>
            <a:off x="1485900" y="1414463"/>
            <a:ext cx="1028700" cy="457200"/>
          </a:xfrm>
          <a:prstGeom prst="roundRect">
            <a:avLst>
              <a:gd name="adj" fmla="val 16667"/>
            </a:avLst>
          </a:prstGeom>
          <a:solidFill>
            <a:schemeClr val="accent1"/>
          </a:solidFill>
          <a:ln w="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050">
                <a:ea typeface="宋体" panose="02010600030101010101" pitchFamily="2" charset="-122"/>
              </a:rPr>
              <a:t>Traffic Flow </a:t>
            </a:r>
          </a:p>
          <a:p>
            <a:pPr algn="ctr"/>
            <a:r>
              <a:rPr lang="en-US" altLang="zh-CN" sz="1050">
                <a:ea typeface="宋体" panose="02010600030101010101" pitchFamily="2" charset="-122"/>
              </a:rPr>
              <a:t>Prediction</a:t>
            </a:r>
          </a:p>
        </p:txBody>
      </p:sp>
      <p:sp>
        <p:nvSpPr>
          <p:cNvPr id="591916" name="AutoShape 44">
            <a:extLst>
              <a:ext uri="{FF2B5EF4-FFF2-40B4-BE49-F238E27FC236}">
                <a16:creationId xmlns:a16="http://schemas.microsoft.com/office/drawing/2014/main" id="{19A14604-268E-498B-84E0-092945E0BC76}"/>
              </a:ext>
            </a:extLst>
          </p:cNvPr>
          <p:cNvSpPr>
            <a:spLocks noChangeArrowheads="1"/>
          </p:cNvSpPr>
          <p:nvPr/>
        </p:nvSpPr>
        <p:spPr bwMode="auto">
          <a:xfrm>
            <a:off x="1485900" y="921544"/>
            <a:ext cx="1028700" cy="421481"/>
          </a:xfrm>
          <a:prstGeom prst="roundRect">
            <a:avLst>
              <a:gd name="adj" fmla="val 16667"/>
            </a:avLst>
          </a:prstGeom>
          <a:solidFill>
            <a:schemeClr val="accent1"/>
          </a:solidFill>
          <a:ln w="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050">
                <a:ea typeface="宋体" panose="02010600030101010101" pitchFamily="2" charset="-122"/>
              </a:rPr>
              <a:t>Traffic Flow </a:t>
            </a:r>
          </a:p>
          <a:p>
            <a:pPr algn="ctr"/>
            <a:r>
              <a:rPr lang="en-US" altLang="zh-CN" sz="1050">
                <a:ea typeface="宋体" panose="02010600030101010101" pitchFamily="2" charset="-122"/>
              </a:rPr>
              <a:t>Surveillance</a:t>
            </a:r>
          </a:p>
        </p:txBody>
      </p:sp>
      <p:sp>
        <p:nvSpPr>
          <p:cNvPr id="591917" name="AutoShape 45">
            <a:extLst>
              <a:ext uri="{FF2B5EF4-FFF2-40B4-BE49-F238E27FC236}">
                <a16:creationId xmlns:a16="http://schemas.microsoft.com/office/drawing/2014/main" id="{CD364EB7-A4B8-424E-BF29-B499709559E9}"/>
              </a:ext>
            </a:extLst>
          </p:cNvPr>
          <p:cNvSpPr>
            <a:spLocks noChangeArrowheads="1"/>
          </p:cNvSpPr>
          <p:nvPr/>
        </p:nvSpPr>
        <p:spPr bwMode="auto">
          <a:xfrm>
            <a:off x="1485900" y="1950244"/>
            <a:ext cx="1028700" cy="457200"/>
          </a:xfrm>
          <a:prstGeom prst="roundRect">
            <a:avLst>
              <a:gd name="adj" fmla="val 16667"/>
            </a:avLst>
          </a:prstGeom>
          <a:solidFill>
            <a:schemeClr val="accent1"/>
          </a:solidFill>
          <a:ln w="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050">
                <a:ea typeface="宋体" panose="02010600030101010101" pitchFamily="2" charset="-122"/>
              </a:rPr>
              <a:t>Traffic Incident</a:t>
            </a:r>
          </a:p>
          <a:p>
            <a:pPr algn="ctr"/>
            <a:r>
              <a:rPr lang="en-US" altLang="zh-CN" sz="1050">
                <a:ea typeface="宋体" panose="02010600030101010101" pitchFamily="2" charset="-122"/>
              </a:rPr>
              <a:t>Management</a:t>
            </a:r>
          </a:p>
        </p:txBody>
      </p:sp>
      <p:sp>
        <p:nvSpPr>
          <p:cNvPr id="591918" name="AutoShape 46">
            <a:extLst>
              <a:ext uri="{FF2B5EF4-FFF2-40B4-BE49-F238E27FC236}">
                <a16:creationId xmlns:a16="http://schemas.microsoft.com/office/drawing/2014/main" id="{608F6B64-B476-4992-8456-A441873DB439}"/>
              </a:ext>
            </a:extLst>
          </p:cNvPr>
          <p:cNvSpPr>
            <a:spLocks noChangeArrowheads="1"/>
          </p:cNvSpPr>
          <p:nvPr/>
        </p:nvSpPr>
        <p:spPr bwMode="auto">
          <a:xfrm>
            <a:off x="1485900" y="2521744"/>
            <a:ext cx="1028700" cy="400050"/>
          </a:xfrm>
          <a:prstGeom prst="roundRect">
            <a:avLst>
              <a:gd name="adj" fmla="val 16667"/>
            </a:avLst>
          </a:prstGeom>
          <a:solidFill>
            <a:schemeClr val="accent1"/>
          </a:solidFill>
          <a:ln w="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050">
                <a:ea typeface="宋体" panose="02010600030101010101" pitchFamily="2" charset="-122"/>
              </a:rPr>
              <a:t>VMS Control</a:t>
            </a:r>
          </a:p>
          <a:p>
            <a:pPr algn="ctr"/>
            <a:r>
              <a:rPr lang="en-US" altLang="zh-CN" sz="1050">
                <a:ea typeface="宋体" panose="02010600030101010101" pitchFamily="2" charset="-122"/>
              </a:rPr>
              <a:t>System</a:t>
            </a:r>
          </a:p>
        </p:txBody>
      </p:sp>
      <p:sp>
        <p:nvSpPr>
          <p:cNvPr id="591919" name="AutoShape 47">
            <a:extLst>
              <a:ext uri="{FF2B5EF4-FFF2-40B4-BE49-F238E27FC236}">
                <a16:creationId xmlns:a16="http://schemas.microsoft.com/office/drawing/2014/main" id="{64919D2D-AABB-4B63-8128-DED11FEFE86B}"/>
              </a:ext>
            </a:extLst>
          </p:cNvPr>
          <p:cNvSpPr>
            <a:spLocks noChangeArrowheads="1"/>
          </p:cNvSpPr>
          <p:nvPr/>
        </p:nvSpPr>
        <p:spPr bwMode="auto">
          <a:xfrm>
            <a:off x="1485900" y="3036094"/>
            <a:ext cx="1028700" cy="400050"/>
          </a:xfrm>
          <a:prstGeom prst="roundRect">
            <a:avLst>
              <a:gd name="adj" fmla="val 16667"/>
            </a:avLst>
          </a:prstGeom>
          <a:solidFill>
            <a:schemeClr val="accent1"/>
          </a:solidFill>
          <a:ln w="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050">
                <a:ea typeface="宋体" panose="02010600030101010101" pitchFamily="2" charset="-122"/>
              </a:rPr>
              <a:t>Road Asset </a:t>
            </a:r>
          </a:p>
          <a:p>
            <a:pPr algn="ctr"/>
            <a:r>
              <a:rPr lang="en-US" altLang="zh-CN" sz="1050">
                <a:ea typeface="宋体" panose="02010600030101010101" pitchFamily="2" charset="-122"/>
              </a:rPr>
              <a:t>Management</a:t>
            </a:r>
          </a:p>
        </p:txBody>
      </p:sp>
      <p:sp>
        <p:nvSpPr>
          <p:cNvPr id="591920" name="AutoShape 48">
            <a:extLst>
              <a:ext uri="{FF2B5EF4-FFF2-40B4-BE49-F238E27FC236}">
                <a16:creationId xmlns:a16="http://schemas.microsoft.com/office/drawing/2014/main" id="{40722B97-4336-4224-82A4-97130DA074AA}"/>
              </a:ext>
            </a:extLst>
          </p:cNvPr>
          <p:cNvSpPr>
            <a:spLocks noChangeArrowheads="1"/>
          </p:cNvSpPr>
          <p:nvPr/>
        </p:nvSpPr>
        <p:spPr bwMode="auto">
          <a:xfrm>
            <a:off x="1485900" y="3550444"/>
            <a:ext cx="1028700" cy="400050"/>
          </a:xfrm>
          <a:prstGeom prst="roundRect">
            <a:avLst>
              <a:gd name="adj" fmla="val 16667"/>
            </a:avLst>
          </a:prstGeom>
          <a:solidFill>
            <a:schemeClr val="accent1"/>
          </a:solidFill>
          <a:ln w="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050">
                <a:ea typeface="宋体" panose="02010600030101010101" pitchFamily="2" charset="-122"/>
              </a:rPr>
              <a:t>Weather </a:t>
            </a:r>
          </a:p>
          <a:p>
            <a:pPr algn="ctr"/>
            <a:r>
              <a:rPr lang="en-US" altLang="zh-CN" sz="1050">
                <a:ea typeface="宋体" panose="02010600030101010101" pitchFamily="2" charset="-122"/>
              </a:rPr>
              <a:t>Information</a:t>
            </a:r>
          </a:p>
        </p:txBody>
      </p:sp>
      <p:sp>
        <p:nvSpPr>
          <p:cNvPr id="591921" name="AutoShape 49">
            <a:extLst>
              <a:ext uri="{FF2B5EF4-FFF2-40B4-BE49-F238E27FC236}">
                <a16:creationId xmlns:a16="http://schemas.microsoft.com/office/drawing/2014/main" id="{927B5973-A0BF-480D-9C90-09D1757B5800}"/>
              </a:ext>
            </a:extLst>
          </p:cNvPr>
          <p:cNvSpPr>
            <a:spLocks noChangeArrowheads="1"/>
          </p:cNvSpPr>
          <p:nvPr/>
        </p:nvSpPr>
        <p:spPr bwMode="auto">
          <a:xfrm>
            <a:off x="1485900" y="4064794"/>
            <a:ext cx="1028700" cy="278606"/>
          </a:xfrm>
          <a:prstGeom prst="roundRect">
            <a:avLst>
              <a:gd name="adj" fmla="val 16667"/>
            </a:avLst>
          </a:prstGeom>
          <a:solidFill>
            <a:schemeClr val="accent1"/>
          </a:solidFill>
          <a:ln w="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050">
                <a:ea typeface="宋体" panose="02010600030101010101" pitchFamily="2" charset="-122"/>
              </a:rPr>
              <a:t>Event Plan</a:t>
            </a:r>
          </a:p>
        </p:txBody>
      </p:sp>
      <p:sp>
        <p:nvSpPr>
          <p:cNvPr id="591922" name="AutoShape 50">
            <a:extLst>
              <a:ext uri="{FF2B5EF4-FFF2-40B4-BE49-F238E27FC236}">
                <a16:creationId xmlns:a16="http://schemas.microsoft.com/office/drawing/2014/main" id="{8FC6495B-6EB9-43DD-B0EF-8255D8823BEF}"/>
              </a:ext>
            </a:extLst>
          </p:cNvPr>
          <p:cNvSpPr>
            <a:spLocks noChangeArrowheads="1"/>
          </p:cNvSpPr>
          <p:nvPr/>
        </p:nvSpPr>
        <p:spPr bwMode="auto">
          <a:xfrm>
            <a:off x="6343650" y="1543050"/>
            <a:ext cx="1428750" cy="628650"/>
          </a:xfrm>
          <a:prstGeom prst="roundRect">
            <a:avLst>
              <a:gd name="adj" fmla="val 16667"/>
            </a:avLst>
          </a:prstGeom>
          <a:solidFill>
            <a:schemeClr val="accent1"/>
          </a:solidFill>
          <a:ln w="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050">
                <a:ea typeface="宋体" panose="02010600030101010101" pitchFamily="2" charset="-122"/>
              </a:rPr>
              <a:t>Traffic Management </a:t>
            </a:r>
          </a:p>
          <a:p>
            <a:pPr algn="ctr"/>
            <a:r>
              <a:rPr lang="en-US" altLang="zh-CN" sz="1050">
                <a:ea typeface="宋体" panose="02010600030101010101" pitchFamily="2" charset="-122"/>
              </a:rPr>
              <a:t>Console System</a:t>
            </a:r>
          </a:p>
        </p:txBody>
      </p:sp>
      <p:sp>
        <p:nvSpPr>
          <p:cNvPr id="591923" name="AutoShape 51">
            <a:extLst>
              <a:ext uri="{FF2B5EF4-FFF2-40B4-BE49-F238E27FC236}">
                <a16:creationId xmlns:a16="http://schemas.microsoft.com/office/drawing/2014/main" id="{5F0DC7E5-94ED-45CF-9ABC-C7E033035ACD}"/>
              </a:ext>
            </a:extLst>
          </p:cNvPr>
          <p:cNvSpPr>
            <a:spLocks noChangeArrowheads="1"/>
          </p:cNvSpPr>
          <p:nvPr/>
        </p:nvSpPr>
        <p:spPr bwMode="auto">
          <a:xfrm>
            <a:off x="6400800" y="2286000"/>
            <a:ext cx="1371600" cy="685800"/>
          </a:xfrm>
          <a:prstGeom prst="roundRect">
            <a:avLst>
              <a:gd name="adj" fmla="val 16667"/>
            </a:avLst>
          </a:prstGeom>
          <a:solidFill>
            <a:schemeClr val="accent1"/>
          </a:solidFill>
          <a:ln w="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050">
                <a:ea typeface="宋体" panose="02010600030101010101" pitchFamily="2" charset="-122"/>
              </a:rPr>
              <a:t>Traffic Information </a:t>
            </a:r>
          </a:p>
          <a:p>
            <a:pPr algn="ctr"/>
            <a:r>
              <a:rPr lang="en-US" altLang="zh-CN" sz="1050">
                <a:ea typeface="宋体" panose="02010600030101010101" pitchFamily="2" charset="-122"/>
              </a:rPr>
              <a:t>Service System</a:t>
            </a:r>
          </a:p>
        </p:txBody>
      </p:sp>
      <p:sp>
        <p:nvSpPr>
          <p:cNvPr id="591924" name="AutoShape 52">
            <a:extLst>
              <a:ext uri="{FF2B5EF4-FFF2-40B4-BE49-F238E27FC236}">
                <a16:creationId xmlns:a16="http://schemas.microsoft.com/office/drawing/2014/main" id="{D7D91120-2A8C-4D4C-AEEB-258BD912CBF6}"/>
              </a:ext>
            </a:extLst>
          </p:cNvPr>
          <p:cNvSpPr>
            <a:spLocks noChangeArrowheads="1"/>
          </p:cNvSpPr>
          <p:nvPr/>
        </p:nvSpPr>
        <p:spPr bwMode="auto">
          <a:xfrm>
            <a:off x="6343650" y="3086100"/>
            <a:ext cx="1485900" cy="628650"/>
          </a:xfrm>
          <a:prstGeom prst="roundRect">
            <a:avLst>
              <a:gd name="adj" fmla="val 16667"/>
            </a:avLst>
          </a:prstGeom>
          <a:solidFill>
            <a:schemeClr val="accent1"/>
          </a:solidFill>
          <a:ln w="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050">
                <a:ea typeface="宋体" panose="02010600030101010101" pitchFamily="2" charset="-122"/>
              </a:rPr>
              <a:t>Traffic Analysis </a:t>
            </a:r>
          </a:p>
          <a:p>
            <a:pPr algn="ctr"/>
            <a:r>
              <a:rPr lang="en-US" altLang="zh-CN" sz="1050">
                <a:ea typeface="宋体" panose="02010600030101010101" pitchFamily="2" charset="-122"/>
              </a:rPr>
              <a:t>&amp; Optimization System</a:t>
            </a:r>
          </a:p>
        </p:txBody>
      </p:sp>
      <p:sp>
        <p:nvSpPr>
          <p:cNvPr id="591925" name="Text Box 53">
            <a:extLst>
              <a:ext uri="{FF2B5EF4-FFF2-40B4-BE49-F238E27FC236}">
                <a16:creationId xmlns:a16="http://schemas.microsoft.com/office/drawing/2014/main" id="{5057AC27-AC67-48F5-B120-1AD1417F66AC}"/>
              </a:ext>
            </a:extLst>
          </p:cNvPr>
          <p:cNvSpPr txBox="1">
            <a:spLocks noChangeArrowheads="1"/>
          </p:cNvSpPr>
          <p:nvPr/>
        </p:nvSpPr>
        <p:spPr bwMode="auto">
          <a:xfrm rot="10800000">
            <a:off x="2844855" y="1028700"/>
            <a:ext cx="330090" cy="3600450"/>
          </a:xfrm>
          <a:prstGeom prst="rect">
            <a:avLst/>
          </a:prstGeom>
          <a:solidFill>
            <a:srgbClr val="CCFFCC"/>
          </a:solidFill>
          <a:ln w="9525">
            <a:solidFill>
              <a:schemeClr val="tx1"/>
            </a:solidFill>
            <a:miter lim="800000"/>
            <a:headEnd/>
            <a:tailEnd/>
          </a:ln>
          <a:effectLst>
            <a:outerShdw dist="107763" dir="2700000" algn="ctr" rotWithShape="0">
              <a:schemeClr val="bg2">
                <a:alpha val="50000"/>
              </a:schemeClr>
            </a:outerShdw>
          </a:effectLst>
        </p:spPr>
        <p:txBody>
          <a:bodyPr vert="eaVert">
            <a:spAutoFit/>
          </a:bodyPr>
          <a:lstStyle/>
          <a:p>
            <a:pPr algn="ctr">
              <a:spcBef>
                <a:spcPct val="50000"/>
              </a:spcBef>
            </a:pPr>
            <a:r>
              <a:rPr lang="en-US" altLang="zh-CN" sz="1050">
                <a:ea typeface="宋体" panose="02010600030101010101" pitchFamily="2" charset="-122"/>
              </a:rPr>
              <a:t>ETL / Web Service / FTP</a:t>
            </a:r>
          </a:p>
        </p:txBody>
      </p:sp>
      <p:sp>
        <p:nvSpPr>
          <p:cNvPr id="591926" name="AutoShape 54">
            <a:extLst>
              <a:ext uri="{FF2B5EF4-FFF2-40B4-BE49-F238E27FC236}">
                <a16:creationId xmlns:a16="http://schemas.microsoft.com/office/drawing/2014/main" id="{DFA64069-BA38-44A9-87ED-625C87452767}"/>
              </a:ext>
            </a:extLst>
          </p:cNvPr>
          <p:cNvSpPr>
            <a:spLocks noChangeArrowheads="1"/>
          </p:cNvSpPr>
          <p:nvPr/>
        </p:nvSpPr>
        <p:spPr bwMode="auto">
          <a:xfrm>
            <a:off x="2550319" y="2621756"/>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27" name="AutoShape 55">
            <a:extLst>
              <a:ext uri="{FF2B5EF4-FFF2-40B4-BE49-F238E27FC236}">
                <a16:creationId xmlns:a16="http://schemas.microsoft.com/office/drawing/2014/main" id="{28F54E3D-275A-4A04-9480-D973ED9FAC3B}"/>
              </a:ext>
            </a:extLst>
          </p:cNvPr>
          <p:cNvSpPr>
            <a:spLocks noChangeArrowheads="1"/>
          </p:cNvSpPr>
          <p:nvPr/>
        </p:nvSpPr>
        <p:spPr bwMode="auto">
          <a:xfrm>
            <a:off x="2550319" y="3121819"/>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28" name="AutoShape 56">
            <a:extLst>
              <a:ext uri="{FF2B5EF4-FFF2-40B4-BE49-F238E27FC236}">
                <a16:creationId xmlns:a16="http://schemas.microsoft.com/office/drawing/2014/main" id="{4AE7260A-84E6-43CD-A299-9668E7AAE0D9}"/>
              </a:ext>
            </a:extLst>
          </p:cNvPr>
          <p:cNvSpPr>
            <a:spLocks noChangeArrowheads="1"/>
          </p:cNvSpPr>
          <p:nvPr/>
        </p:nvSpPr>
        <p:spPr bwMode="auto">
          <a:xfrm>
            <a:off x="2550319" y="3614738"/>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29" name="AutoShape 57">
            <a:extLst>
              <a:ext uri="{FF2B5EF4-FFF2-40B4-BE49-F238E27FC236}">
                <a16:creationId xmlns:a16="http://schemas.microsoft.com/office/drawing/2014/main" id="{BA9A358B-989A-4EF9-BFC9-A22C9A907032}"/>
              </a:ext>
            </a:extLst>
          </p:cNvPr>
          <p:cNvSpPr>
            <a:spLocks noChangeArrowheads="1"/>
          </p:cNvSpPr>
          <p:nvPr/>
        </p:nvSpPr>
        <p:spPr bwMode="auto">
          <a:xfrm>
            <a:off x="2543175" y="2064544"/>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30" name="AutoShape 58">
            <a:extLst>
              <a:ext uri="{FF2B5EF4-FFF2-40B4-BE49-F238E27FC236}">
                <a16:creationId xmlns:a16="http://schemas.microsoft.com/office/drawing/2014/main" id="{8D3FE6EF-7AF0-41E9-B381-C55946B1F399}"/>
              </a:ext>
            </a:extLst>
          </p:cNvPr>
          <p:cNvSpPr>
            <a:spLocks noChangeArrowheads="1"/>
          </p:cNvSpPr>
          <p:nvPr/>
        </p:nvSpPr>
        <p:spPr bwMode="auto">
          <a:xfrm>
            <a:off x="2536031" y="1528763"/>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31" name="AutoShape 59">
            <a:extLst>
              <a:ext uri="{FF2B5EF4-FFF2-40B4-BE49-F238E27FC236}">
                <a16:creationId xmlns:a16="http://schemas.microsoft.com/office/drawing/2014/main" id="{1BDC28C0-8F29-4D98-8CC5-0D7DFD67D5B7}"/>
              </a:ext>
            </a:extLst>
          </p:cNvPr>
          <p:cNvSpPr>
            <a:spLocks noChangeArrowheads="1"/>
          </p:cNvSpPr>
          <p:nvPr/>
        </p:nvSpPr>
        <p:spPr bwMode="auto">
          <a:xfrm>
            <a:off x="2536031" y="1035844"/>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32" name="AutoShape 60">
            <a:extLst>
              <a:ext uri="{FF2B5EF4-FFF2-40B4-BE49-F238E27FC236}">
                <a16:creationId xmlns:a16="http://schemas.microsoft.com/office/drawing/2014/main" id="{0204BCEB-430E-4FBF-B847-F047128460E4}"/>
              </a:ext>
            </a:extLst>
          </p:cNvPr>
          <p:cNvSpPr>
            <a:spLocks noChangeArrowheads="1"/>
          </p:cNvSpPr>
          <p:nvPr/>
        </p:nvSpPr>
        <p:spPr bwMode="auto">
          <a:xfrm>
            <a:off x="2543175" y="4079081"/>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33" name="AutoShape 61">
            <a:extLst>
              <a:ext uri="{FF2B5EF4-FFF2-40B4-BE49-F238E27FC236}">
                <a16:creationId xmlns:a16="http://schemas.microsoft.com/office/drawing/2014/main" id="{1BA14E20-69ED-4D5A-8AFC-2FE23DB6ADB6}"/>
              </a:ext>
            </a:extLst>
          </p:cNvPr>
          <p:cNvSpPr>
            <a:spLocks noChangeArrowheads="1"/>
          </p:cNvSpPr>
          <p:nvPr/>
        </p:nvSpPr>
        <p:spPr bwMode="auto">
          <a:xfrm>
            <a:off x="1485900" y="4457700"/>
            <a:ext cx="1028700" cy="228600"/>
          </a:xfrm>
          <a:prstGeom prst="roundRect">
            <a:avLst>
              <a:gd name="adj" fmla="val 16667"/>
            </a:avLst>
          </a:prstGeom>
          <a:solidFill>
            <a:schemeClr val="accent1"/>
          </a:solidFill>
          <a:ln w="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1050" b="1">
                <a:ea typeface="宋体" panose="02010600030101010101" pitchFamily="2" charset="-122"/>
              </a:rPr>
              <a:t>…</a:t>
            </a:r>
          </a:p>
        </p:txBody>
      </p:sp>
      <p:sp>
        <p:nvSpPr>
          <p:cNvPr id="591934" name="AutoShape 62">
            <a:extLst>
              <a:ext uri="{FF2B5EF4-FFF2-40B4-BE49-F238E27FC236}">
                <a16:creationId xmlns:a16="http://schemas.microsoft.com/office/drawing/2014/main" id="{54BAE058-35DF-45F0-9866-AB61F183C392}"/>
              </a:ext>
            </a:extLst>
          </p:cNvPr>
          <p:cNvSpPr>
            <a:spLocks noChangeArrowheads="1"/>
          </p:cNvSpPr>
          <p:nvPr/>
        </p:nvSpPr>
        <p:spPr bwMode="auto">
          <a:xfrm>
            <a:off x="2536031" y="4457700"/>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35" name="AutoShape 63">
            <a:extLst>
              <a:ext uri="{FF2B5EF4-FFF2-40B4-BE49-F238E27FC236}">
                <a16:creationId xmlns:a16="http://schemas.microsoft.com/office/drawing/2014/main" id="{5D6A5B8A-11C8-41AA-9E8C-1067A3CC32F8}"/>
              </a:ext>
            </a:extLst>
          </p:cNvPr>
          <p:cNvSpPr>
            <a:spLocks noChangeArrowheads="1"/>
          </p:cNvSpPr>
          <p:nvPr/>
        </p:nvSpPr>
        <p:spPr bwMode="auto">
          <a:xfrm rot="-902783">
            <a:off x="6043613" y="1771650"/>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36" name="AutoShape 64">
            <a:extLst>
              <a:ext uri="{FF2B5EF4-FFF2-40B4-BE49-F238E27FC236}">
                <a16:creationId xmlns:a16="http://schemas.microsoft.com/office/drawing/2014/main" id="{2CF5C442-6CB6-43A3-BA62-361156DDBF27}"/>
              </a:ext>
            </a:extLst>
          </p:cNvPr>
          <p:cNvSpPr>
            <a:spLocks noChangeArrowheads="1"/>
          </p:cNvSpPr>
          <p:nvPr/>
        </p:nvSpPr>
        <p:spPr bwMode="auto">
          <a:xfrm>
            <a:off x="6057900" y="2514600"/>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37" name="AutoShape 65">
            <a:extLst>
              <a:ext uri="{FF2B5EF4-FFF2-40B4-BE49-F238E27FC236}">
                <a16:creationId xmlns:a16="http://schemas.microsoft.com/office/drawing/2014/main" id="{F0D55FEA-4490-43D2-BD28-559427C37EC5}"/>
              </a:ext>
            </a:extLst>
          </p:cNvPr>
          <p:cNvSpPr>
            <a:spLocks noChangeArrowheads="1"/>
          </p:cNvSpPr>
          <p:nvPr/>
        </p:nvSpPr>
        <p:spPr bwMode="auto">
          <a:xfrm rot="981349">
            <a:off x="6057900" y="3371850"/>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38" name="AutoShape 66">
            <a:extLst>
              <a:ext uri="{FF2B5EF4-FFF2-40B4-BE49-F238E27FC236}">
                <a16:creationId xmlns:a16="http://schemas.microsoft.com/office/drawing/2014/main" id="{7E1C3FB2-199D-4F36-9D78-8A5714FBADFA}"/>
              </a:ext>
            </a:extLst>
          </p:cNvPr>
          <p:cNvSpPr>
            <a:spLocks noChangeArrowheads="1"/>
          </p:cNvSpPr>
          <p:nvPr/>
        </p:nvSpPr>
        <p:spPr bwMode="auto">
          <a:xfrm>
            <a:off x="3186113" y="2621756"/>
            <a:ext cx="285750" cy="228600"/>
          </a:xfrm>
          <a:prstGeom prst="rightArrow">
            <a:avLst>
              <a:gd name="adj1" fmla="val 50000"/>
              <a:gd name="adj2" fmla="val 53385"/>
            </a:avLst>
          </a:prstGeom>
          <a:solidFill>
            <a:srgbClr val="93C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E" sz="1500"/>
          </a:p>
        </p:txBody>
      </p:sp>
      <p:sp>
        <p:nvSpPr>
          <p:cNvPr id="591939" name="Rectangle 67">
            <a:extLst>
              <a:ext uri="{FF2B5EF4-FFF2-40B4-BE49-F238E27FC236}">
                <a16:creationId xmlns:a16="http://schemas.microsoft.com/office/drawing/2014/main" id="{DF4874B3-5957-4F0E-BF1B-8B8DB5F793AE}"/>
              </a:ext>
            </a:extLst>
          </p:cNvPr>
          <p:cNvSpPr>
            <a:spLocks noChangeArrowheads="1"/>
          </p:cNvSpPr>
          <p:nvPr/>
        </p:nvSpPr>
        <p:spPr bwMode="auto">
          <a:xfrm>
            <a:off x="1371600" y="400051"/>
            <a:ext cx="6515100" cy="2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b="1">
                <a:solidFill>
                  <a:schemeClr val="accent1"/>
                </a:solidFill>
                <a:latin typeface="Arial" panose="020B0604020202020204" pitchFamily="34" charset="0"/>
                <a:cs typeface="Arial" panose="020B0604020202020204" pitchFamily="34" charset="0"/>
              </a:defRPr>
            </a:lvl1pPr>
            <a:lvl2pPr>
              <a:defRPr sz="2200" b="1">
                <a:solidFill>
                  <a:schemeClr val="accent1"/>
                </a:solidFill>
                <a:latin typeface="Arial" panose="020B0604020202020204" pitchFamily="34" charset="0"/>
                <a:cs typeface="Arial" panose="020B0604020202020204" pitchFamily="34" charset="0"/>
              </a:defRPr>
            </a:lvl2pPr>
            <a:lvl3pPr>
              <a:defRPr sz="2200" b="1">
                <a:solidFill>
                  <a:schemeClr val="accent1"/>
                </a:solidFill>
                <a:latin typeface="Arial" panose="020B0604020202020204" pitchFamily="34" charset="0"/>
                <a:cs typeface="Arial" panose="020B0604020202020204" pitchFamily="34" charset="0"/>
              </a:defRPr>
            </a:lvl3pPr>
            <a:lvl4pPr>
              <a:defRPr sz="2200" b="1">
                <a:solidFill>
                  <a:schemeClr val="accent1"/>
                </a:solidFill>
                <a:latin typeface="Arial" panose="020B0604020202020204" pitchFamily="34" charset="0"/>
                <a:cs typeface="Arial" panose="020B0604020202020204" pitchFamily="34" charset="0"/>
              </a:defRPr>
            </a:lvl4pPr>
            <a:lvl5pPr>
              <a:defRPr sz="2200" b="1">
                <a:solidFill>
                  <a:schemeClr val="accent1"/>
                </a:solidFill>
                <a:latin typeface="Arial" panose="020B0604020202020204" pitchFamily="34" charset="0"/>
                <a:cs typeface="Arial" panose="020B0604020202020204" pitchFamily="34" charset="0"/>
              </a:defRPr>
            </a:lvl5pPr>
            <a:lvl6pPr marL="4572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9144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13716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18288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zh-CN" sz="1350">
                <a:ea typeface="宋体" panose="02010600030101010101" pitchFamily="2" charset="-122"/>
              </a:rPr>
              <a:t>System Context – Data Flow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C715A736-D752-4FF8-9750-BB1DACE41A1E}"/>
              </a:ext>
            </a:extLst>
          </p:cNvPr>
          <p:cNvSpPr>
            <a:spLocks noGrp="1"/>
          </p:cNvSpPr>
          <p:nvPr>
            <p:ph type="sldNum" sz="quarter" idx="10"/>
          </p:nvPr>
        </p:nvSpPr>
        <p:spPr/>
        <p:txBody>
          <a:bodyPr/>
          <a:lstStyle/>
          <a:p>
            <a:fld id="{401F5784-3105-4324-9700-55002142DEBA}" type="slidenum">
              <a:rPr lang="zh-CN" altLang="en-GB"/>
              <a:pPr/>
              <a:t>16</a:t>
            </a:fld>
            <a:endParaRPr lang="en-GB" altLang="zh-CN"/>
          </a:p>
        </p:txBody>
      </p:sp>
      <p:sp>
        <p:nvSpPr>
          <p:cNvPr id="589829" name="Rectangle 14">
            <a:extLst>
              <a:ext uri="{FF2B5EF4-FFF2-40B4-BE49-F238E27FC236}">
                <a16:creationId xmlns:a16="http://schemas.microsoft.com/office/drawing/2014/main" id="{F63AE94C-955B-41D3-9CBB-BB26B42D4D06}"/>
              </a:ext>
            </a:extLst>
          </p:cNvPr>
          <p:cNvSpPr>
            <a:spLocks noChangeArrowheads="1"/>
          </p:cNvSpPr>
          <p:nvPr/>
        </p:nvSpPr>
        <p:spPr bwMode="auto">
          <a:xfrm>
            <a:off x="1331119" y="739379"/>
            <a:ext cx="6511529" cy="2102644"/>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zh-CN" altLang="en-US" sz="1500">
              <a:ea typeface="PMingLiU" panose="02020500000000000000" pitchFamily="18" charset="-120"/>
            </a:endParaRPr>
          </a:p>
        </p:txBody>
      </p:sp>
      <p:sp>
        <p:nvSpPr>
          <p:cNvPr id="589831" name="Rectangle 17">
            <a:extLst>
              <a:ext uri="{FF2B5EF4-FFF2-40B4-BE49-F238E27FC236}">
                <a16:creationId xmlns:a16="http://schemas.microsoft.com/office/drawing/2014/main" id="{44304FC2-F7D4-495C-936C-24C90F2C0D0B}"/>
              </a:ext>
            </a:extLst>
          </p:cNvPr>
          <p:cNvSpPr>
            <a:spLocks noChangeArrowheads="1"/>
          </p:cNvSpPr>
          <p:nvPr/>
        </p:nvSpPr>
        <p:spPr bwMode="auto">
          <a:xfrm>
            <a:off x="1331119" y="856060"/>
            <a:ext cx="6511529"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4000"/>
              </a:lnSpc>
              <a:spcBef>
                <a:spcPct val="20000"/>
              </a:spcBef>
              <a:buClr>
                <a:schemeClr val="tx1"/>
              </a:buClr>
            </a:pPr>
            <a:r>
              <a:rPr lang="en-US" altLang="zh-CN" sz="1050" b="1" dirty="0">
                <a:solidFill>
                  <a:srgbClr val="FF6600"/>
                </a:solidFill>
                <a:latin typeface="Calibri" panose="020F0502020204030204" pitchFamily="34" charset="0"/>
                <a:ea typeface="PMingLiU" panose="02020500000000000000" pitchFamily="18" charset="-120"/>
              </a:rPr>
              <a:t>Transportation Operational Data Model</a:t>
            </a:r>
            <a:r>
              <a:rPr lang="en-US" altLang="zh-CN" sz="1050" dirty="0">
                <a:latin typeface="Calibri" panose="020F0502020204030204" pitchFamily="34" charset="0"/>
                <a:ea typeface="PMingLiU" panose="02020500000000000000" pitchFamily="18" charset="-120"/>
              </a:rPr>
              <a:t> is a reference data model to integrate real time or near real time operational data from/for various operational system</a:t>
            </a:r>
            <a:r>
              <a:rPr lang="en-US" altLang="zh-CN" sz="1050" dirty="0">
                <a:latin typeface="Calibri" panose="020F0502020204030204" pitchFamily="34" charset="0"/>
                <a:ea typeface="宋体" panose="02010600030101010101" pitchFamily="2" charset="-122"/>
              </a:rPr>
              <a:t>. </a:t>
            </a:r>
            <a:r>
              <a:rPr lang="en-US" altLang="zh-CN" sz="1050" dirty="0">
                <a:latin typeface="Calibri" panose="020F0502020204030204" pitchFamily="34" charset="0"/>
                <a:ea typeface="PMingLiU" panose="02020500000000000000" pitchFamily="18" charset="-120"/>
              </a:rPr>
              <a:t>It could be used to support integrated transportation operation system and traffic information service system, provide features including real time and predictive traffic information monitoring and sharing, transportation management collaboration and traffic analysis.</a:t>
            </a:r>
          </a:p>
          <a:p>
            <a:pPr>
              <a:lnSpc>
                <a:spcPct val="84000"/>
              </a:lnSpc>
              <a:spcBef>
                <a:spcPct val="20000"/>
              </a:spcBef>
              <a:buClr>
                <a:schemeClr val="tx1"/>
              </a:buClr>
            </a:pPr>
            <a:endParaRPr lang="en-US" altLang="zh-CN" sz="1050" dirty="0">
              <a:latin typeface="Calibri" panose="020F0502020204030204" pitchFamily="34" charset="0"/>
              <a:ea typeface="PMingLiU" panose="02020500000000000000" pitchFamily="18" charset="-120"/>
            </a:endParaRPr>
          </a:p>
          <a:p>
            <a:pPr>
              <a:lnSpc>
                <a:spcPct val="84000"/>
              </a:lnSpc>
              <a:spcBef>
                <a:spcPct val="20000"/>
              </a:spcBef>
              <a:buClr>
                <a:schemeClr val="tx1"/>
              </a:buClr>
            </a:pPr>
            <a:r>
              <a:rPr lang="en-US" altLang="zh-CN" sz="1050" dirty="0">
                <a:latin typeface="Calibri" panose="020F0502020204030204" pitchFamily="34" charset="0"/>
                <a:ea typeface="PMingLiU" panose="02020500000000000000" pitchFamily="18" charset="-120"/>
              </a:rPr>
              <a:t>TODM asset provides data model specification to </a:t>
            </a:r>
            <a:r>
              <a:rPr lang="en-US" altLang="zh-CN" sz="1050" b="1" dirty="0">
                <a:solidFill>
                  <a:srgbClr val="FF6600"/>
                </a:solidFill>
                <a:latin typeface="Calibri" panose="020F0502020204030204" pitchFamily="34" charset="0"/>
                <a:ea typeface="PMingLiU" panose="02020500000000000000" pitchFamily="18" charset="-120"/>
              </a:rPr>
              <a:t>accelerates</a:t>
            </a:r>
            <a:r>
              <a:rPr lang="en-US" altLang="zh-CN" sz="1050" dirty="0">
                <a:latin typeface="Calibri" panose="020F0502020204030204" pitchFamily="34" charset="0"/>
                <a:ea typeface="PMingLiU" panose="02020500000000000000" pitchFamily="18" charset="-120"/>
              </a:rPr>
              <a:t> delivery and design projects.:</a:t>
            </a:r>
          </a:p>
          <a:p>
            <a:pPr>
              <a:lnSpc>
                <a:spcPct val="84000"/>
              </a:lnSpc>
              <a:spcBef>
                <a:spcPct val="20000"/>
              </a:spcBef>
              <a:buClr>
                <a:schemeClr val="tx1"/>
              </a:buClr>
              <a:buFont typeface="Symbol" panose="05050102010706020507" pitchFamily="18" charset="2"/>
              <a:buChar char=""/>
            </a:pPr>
            <a:r>
              <a:rPr lang="en-US" altLang="zh-CN" sz="975" dirty="0">
                <a:ea typeface="宋体" panose="02010600030101010101" pitchFamily="2" charset="-122"/>
              </a:rPr>
              <a:t> Provides data model as start point to </a:t>
            </a:r>
            <a:r>
              <a:rPr lang="en-US" altLang="zh-CN" sz="1050" dirty="0">
                <a:latin typeface="Calibri" panose="020F0502020204030204" pitchFamily="34" charset="0"/>
                <a:ea typeface="MS PGothic" panose="020B0600070205080204" pitchFamily="34" charset="-128"/>
              </a:rPr>
              <a:t> </a:t>
            </a:r>
            <a:r>
              <a:rPr lang="en-US" altLang="zh-CN" sz="1050" b="1" dirty="0">
                <a:solidFill>
                  <a:srgbClr val="FF6600"/>
                </a:solidFill>
                <a:latin typeface="Calibri" panose="020F0502020204030204" pitchFamily="34" charset="0"/>
                <a:ea typeface="PMingLiU" panose="02020500000000000000" pitchFamily="18" charset="-120"/>
              </a:rPr>
              <a:t>understand transportation</a:t>
            </a:r>
            <a:r>
              <a:rPr lang="en-US" altLang="zh-CN" sz="1050" dirty="0">
                <a:latin typeface="Calibri" panose="020F0502020204030204" pitchFamily="34" charset="0"/>
                <a:ea typeface="MS PGothic" panose="020B0600070205080204" pitchFamily="34" charset="-128"/>
              </a:rPr>
              <a:t> operational business information structures and rules, </a:t>
            </a:r>
            <a:r>
              <a:rPr lang="en-US" altLang="zh-CN" sz="975" dirty="0">
                <a:ea typeface="宋体" panose="02010600030101010101" pitchFamily="2" charset="-122"/>
              </a:rPr>
              <a:t>enable unambiguous communication</a:t>
            </a:r>
            <a:r>
              <a:rPr lang="en-US" altLang="zh-CN" sz="1050" dirty="0">
                <a:latin typeface="Calibri" panose="020F0502020204030204" pitchFamily="34" charset="0"/>
                <a:ea typeface="MS PGothic" panose="020B0600070205080204" pitchFamily="34" charset="-128"/>
              </a:rPr>
              <a:t> of this understanding.</a:t>
            </a:r>
          </a:p>
          <a:p>
            <a:pPr>
              <a:lnSpc>
                <a:spcPct val="84000"/>
              </a:lnSpc>
              <a:spcBef>
                <a:spcPct val="20000"/>
              </a:spcBef>
              <a:buClr>
                <a:schemeClr val="tx1"/>
              </a:buClr>
              <a:buFont typeface="Symbol" panose="05050102010706020507" pitchFamily="18" charset="2"/>
              <a:buChar char=""/>
            </a:pPr>
            <a:r>
              <a:rPr lang="en-US" altLang="zh-CN" sz="1050" dirty="0">
                <a:latin typeface="Calibri" panose="020F0502020204030204" pitchFamily="34" charset="0"/>
                <a:ea typeface="MS PGothic" panose="020B0600070205080204" pitchFamily="34" charset="-128"/>
              </a:rPr>
              <a:t> Data model including specification and model files provide a </a:t>
            </a:r>
            <a:r>
              <a:rPr lang="en-US" altLang="zh-CN" sz="1050" b="1" dirty="0">
                <a:solidFill>
                  <a:srgbClr val="FF6600"/>
                </a:solidFill>
                <a:latin typeface="Calibri" panose="020F0502020204030204" pitchFamily="34" charset="0"/>
                <a:ea typeface="PMingLiU" panose="02020500000000000000" pitchFamily="18" charset="-120"/>
              </a:rPr>
              <a:t>practical example</a:t>
            </a:r>
            <a:r>
              <a:rPr lang="en-US" altLang="zh-CN" sz="1050" dirty="0">
                <a:latin typeface="Calibri" panose="020F0502020204030204" pitchFamily="34" charset="0"/>
                <a:ea typeface="MS PGothic" panose="020B0600070205080204" pitchFamily="34" charset="-128"/>
              </a:rPr>
              <a:t> following GS Method for delivery team, easy  to customize according to specific requirements.</a:t>
            </a:r>
          </a:p>
          <a:p>
            <a:pPr>
              <a:lnSpc>
                <a:spcPct val="84000"/>
              </a:lnSpc>
              <a:spcBef>
                <a:spcPct val="20000"/>
              </a:spcBef>
              <a:buClr>
                <a:schemeClr val="tx1"/>
              </a:buClr>
              <a:buFont typeface="Symbol" panose="05050102010706020507" pitchFamily="18" charset="2"/>
              <a:buChar char=""/>
            </a:pPr>
            <a:r>
              <a:rPr lang="en-US" altLang="zh-CN" sz="1050" dirty="0">
                <a:latin typeface="Calibri" panose="020F0502020204030204" pitchFamily="34" charset="0"/>
                <a:ea typeface="MS PGothic" panose="020B0600070205080204" pitchFamily="34" charset="-128"/>
              </a:rPr>
              <a:t> Data model  design referred transportation </a:t>
            </a:r>
            <a:r>
              <a:rPr lang="en-US" altLang="zh-CN" sz="1050" b="1" dirty="0">
                <a:solidFill>
                  <a:srgbClr val="FF6600"/>
                </a:solidFill>
                <a:latin typeface="Calibri" panose="020F0502020204030204" pitchFamily="34" charset="0"/>
                <a:ea typeface="PMingLiU" panose="02020500000000000000" pitchFamily="18" charset="-120"/>
              </a:rPr>
              <a:t>data standards</a:t>
            </a:r>
            <a:r>
              <a:rPr lang="en-US" altLang="zh-CN" sz="1050" dirty="0">
                <a:latin typeface="Calibri" panose="020F0502020204030204" pitchFamily="34" charset="0"/>
                <a:ea typeface="MS PGothic" panose="020B0600070205080204" pitchFamily="34" charset="-128"/>
              </a:rPr>
              <a:t> including DATEX2, adaptive for data exchange</a:t>
            </a:r>
          </a:p>
          <a:p>
            <a:pPr>
              <a:lnSpc>
                <a:spcPct val="84000"/>
              </a:lnSpc>
              <a:spcBef>
                <a:spcPct val="20000"/>
              </a:spcBef>
              <a:buClr>
                <a:schemeClr val="tx1"/>
              </a:buClr>
              <a:buFont typeface="Symbol" panose="05050102010706020507" pitchFamily="18" charset="2"/>
              <a:buChar char=""/>
            </a:pPr>
            <a:r>
              <a:rPr lang="en-US" altLang="zh-CN" sz="1050" dirty="0">
                <a:latin typeface="Calibri" panose="020F0502020204030204" pitchFamily="34" charset="0"/>
                <a:ea typeface="MS PGothic" panose="020B0600070205080204" pitchFamily="34" charset="-128"/>
              </a:rPr>
              <a:t> Data model referred to </a:t>
            </a:r>
            <a:r>
              <a:rPr lang="en-US" altLang="zh-CN" sz="1050" b="1" dirty="0">
                <a:solidFill>
                  <a:srgbClr val="FF6600"/>
                </a:solidFill>
                <a:latin typeface="Calibri" panose="020F0502020204030204" pitchFamily="34" charset="0"/>
                <a:ea typeface="PMingLiU" panose="02020500000000000000" pitchFamily="18" charset="-120"/>
              </a:rPr>
              <a:t>real client projects</a:t>
            </a:r>
            <a:r>
              <a:rPr lang="en-US" altLang="zh-CN" sz="1050" dirty="0">
                <a:latin typeface="Calibri" panose="020F0502020204030204" pitchFamily="34" charset="0"/>
                <a:ea typeface="MS PGothic" panose="020B0600070205080204" pitchFamily="34" charset="-128"/>
              </a:rPr>
              <a:t> system including Singapore LTA</a:t>
            </a:r>
            <a:endParaRPr lang="en-US" altLang="zh-CN" sz="1050" dirty="0">
              <a:latin typeface="Calibri" panose="020F0502020204030204" pitchFamily="34" charset="0"/>
              <a:ea typeface="PMingLiU" panose="02020500000000000000" pitchFamily="18" charset="-120"/>
            </a:endParaRPr>
          </a:p>
          <a:p>
            <a:pPr>
              <a:lnSpc>
                <a:spcPct val="84000"/>
              </a:lnSpc>
              <a:spcBef>
                <a:spcPct val="20000"/>
              </a:spcBef>
              <a:buClr>
                <a:schemeClr val="tx1"/>
              </a:buClr>
              <a:buFontTx/>
              <a:buChar char="•"/>
            </a:pPr>
            <a:endParaRPr lang="zh-CN" altLang="en-US" sz="1050" dirty="0">
              <a:latin typeface="Calibri" panose="020F0502020204030204" pitchFamily="34" charset="0"/>
              <a:ea typeface="PMingLiU" panose="02020500000000000000" pitchFamily="18" charset="-120"/>
            </a:endParaRPr>
          </a:p>
        </p:txBody>
      </p:sp>
      <p:sp>
        <p:nvSpPr>
          <p:cNvPr id="589833" name="Rectangle 14">
            <a:extLst>
              <a:ext uri="{FF2B5EF4-FFF2-40B4-BE49-F238E27FC236}">
                <a16:creationId xmlns:a16="http://schemas.microsoft.com/office/drawing/2014/main" id="{2E8B0DF4-0B43-4EBE-8C02-BA3D062D2198}"/>
              </a:ext>
            </a:extLst>
          </p:cNvPr>
          <p:cNvSpPr>
            <a:spLocks noChangeArrowheads="1"/>
          </p:cNvSpPr>
          <p:nvPr/>
        </p:nvSpPr>
        <p:spPr bwMode="auto">
          <a:xfrm>
            <a:off x="2237241" y="2958704"/>
            <a:ext cx="3935015" cy="1714500"/>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zh-CN" altLang="en-US" sz="1500">
              <a:ea typeface="PMingLiU" panose="02020500000000000000" pitchFamily="18" charset="-120"/>
            </a:endParaRPr>
          </a:p>
        </p:txBody>
      </p:sp>
      <p:pic>
        <p:nvPicPr>
          <p:cNvPr id="589834" name="Picture 10">
            <a:extLst>
              <a:ext uri="{FF2B5EF4-FFF2-40B4-BE49-F238E27FC236}">
                <a16:creationId xmlns:a16="http://schemas.microsoft.com/office/drawing/2014/main" id="{64C90852-0676-4F1C-B697-BB5AE09F8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078" y="3053198"/>
            <a:ext cx="308610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35" name="Rectangle 2">
            <a:extLst>
              <a:ext uri="{FF2B5EF4-FFF2-40B4-BE49-F238E27FC236}">
                <a16:creationId xmlns:a16="http://schemas.microsoft.com/office/drawing/2014/main" id="{D7233FD9-CB0D-41D9-B2F9-9C8778457460}"/>
              </a:ext>
            </a:extLst>
          </p:cNvPr>
          <p:cNvSpPr>
            <a:spLocks noChangeArrowheads="1"/>
          </p:cNvSpPr>
          <p:nvPr/>
        </p:nvSpPr>
        <p:spPr bwMode="auto">
          <a:xfrm>
            <a:off x="1385888" y="390526"/>
            <a:ext cx="6172200" cy="2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b="1">
                <a:solidFill>
                  <a:schemeClr val="accent1"/>
                </a:solidFill>
                <a:latin typeface="Arial" panose="020B0604020202020204" pitchFamily="34" charset="0"/>
                <a:cs typeface="Arial" panose="020B0604020202020204" pitchFamily="34" charset="0"/>
              </a:defRPr>
            </a:lvl1pPr>
            <a:lvl2pPr>
              <a:defRPr sz="2200" b="1">
                <a:solidFill>
                  <a:schemeClr val="accent1"/>
                </a:solidFill>
                <a:latin typeface="Arial" panose="020B0604020202020204" pitchFamily="34" charset="0"/>
                <a:cs typeface="Arial" panose="020B0604020202020204" pitchFamily="34" charset="0"/>
              </a:defRPr>
            </a:lvl2pPr>
            <a:lvl3pPr>
              <a:defRPr sz="2200" b="1">
                <a:solidFill>
                  <a:schemeClr val="accent1"/>
                </a:solidFill>
                <a:latin typeface="Arial" panose="020B0604020202020204" pitchFamily="34" charset="0"/>
                <a:cs typeface="Arial" panose="020B0604020202020204" pitchFamily="34" charset="0"/>
              </a:defRPr>
            </a:lvl3pPr>
            <a:lvl4pPr>
              <a:defRPr sz="2200" b="1">
                <a:solidFill>
                  <a:schemeClr val="accent1"/>
                </a:solidFill>
                <a:latin typeface="Arial" panose="020B0604020202020204" pitchFamily="34" charset="0"/>
                <a:cs typeface="Arial" panose="020B0604020202020204" pitchFamily="34" charset="0"/>
              </a:defRPr>
            </a:lvl4pPr>
            <a:lvl5pPr>
              <a:defRPr sz="2200" b="1">
                <a:solidFill>
                  <a:schemeClr val="accent1"/>
                </a:solidFill>
                <a:latin typeface="Arial" panose="020B0604020202020204" pitchFamily="34" charset="0"/>
                <a:cs typeface="Arial" panose="020B0604020202020204" pitchFamily="34" charset="0"/>
              </a:defRPr>
            </a:lvl5pPr>
            <a:lvl6pPr marL="4572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9144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13716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18288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zh-CN" sz="1350" dirty="0">
                <a:ea typeface="宋体" panose="02010600030101010101" pitchFamily="2" charset="-122"/>
              </a:rPr>
              <a:t>Transportation Operational Data Model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7D381DA-133F-425E-BBCC-49BF801FA952}"/>
              </a:ext>
            </a:extLst>
          </p:cNvPr>
          <p:cNvSpPr>
            <a:spLocks noGrp="1"/>
          </p:cNvSpPr>
          <p:nvPr>
            <p:ph type="sldNum" sz="quarter" idx="10"/>
          </p:nvPr>
        </p:nvSpPr>
        <p:spPr/>
        <p:txBody>
          <a:bodyPr/>
          <a:lstStyle/>
          <a:p>
            <a:fld id="{E05C1130-5109-427B-A517-B8E7D4B691DF}" type="slidenum">
              <a:rPr lang="zh-CN" altLang="en-GB"/>
              <a:pPr/>
              <a:t>17</a:t>
            </a:fld>
            <a:endParaRPr lang="en-GB" altLang="zh-CN"/>
          </a:p>
        </p:txBody>
      </p:sp>
      <p:sp>
        <p:nvSpPr>
          <p:cNvPr id="590850" name="Rectangle 2">
            <a:extLst>
              <a:ext uri="{FF2B5EF4-FFF2-40B4-BE49-F238E27FC236}">
                <a16:creationId xmlns:a16="http://schemas.microsoft.com/office/drawing/2014/main" id="{6A6BE010-E6A7-4233-A316-3C8996D3E78A}"/>
              </a:ext>
            </a:extLst>
          </p:cNvPr>
          <p:cNvSpPr>
            <a:spLocks noGrp="1" noChangeArrowheads="1"/>
          </p:cNvSpPr>
          <p:nvPr>
            <p:ph type="title"/>
          </p:nvPr>
        </p:nvSpPr>
        <p:spPr>
          <a:xfrm>
            <a:off x="1485900" y="435769"/>
            <a:ext cx="6172200" cy="300038"/>
          </a:xfrm>
        </p:spPr>
        <p:txBody>
          <a:bodyPr/>
          <a:lstStyle/>
          <a:p>
            <a:r>
              <a:rPr lang="en-US" altLang="zh-CN" sz="1350">
                <a:ea typeface="宋体" panose="02010600030101010101" pitchFamily="2" charset="-122"/>
              </a:rPr>
              <a:t>Solution Context - Business Architecture</a:t>
            </a:r>
          </a:p>
        </p:txBody>
      </p:sp>
      <p:sp>
        <p:nvSpPr>
          <p:cNvPr id="590851" name="Rectangle 3">
            <a:extLst>
              <a:ext uri="{FF2B5EF4-FFF2-40B4-BE49-F238E27FC236}">
                <a16:creationId xmlns:a16="http://schemas.microsoft.com/office/drawing/2014/main" id="{8C77BAE2-59BA-48E3-BB39-AC1A0B1C3EF6}"/>
              </a:ext>
            </a:extLst>
          </p:cNvPr>
          <p:cNvSpPr>
            <a:spLocks noChangeArrowheads="1"/>
          </p:cNvSpPr>
          <p:nvPr/>
        </p:nvSpPr>
        <p:spPr bwMode="auto">
          <a:xfrm>
            <a:off x="1428750" y="857251"/>
            <a:ext cx="6515100" cy="206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b="1">
                <a:solidFill>
                  <a:schemeClr val="accent1"/>
                </a:solidFill>
                <a:latin typeface="Arial" panose="020B0604020202020204" pitchFamily="34" charset="0"/>
                <a:cs typeface="Arial" panose="020B0604020202020204" pitchFamily="34" charset="0"/>
              </a:defRPr>
            </a:lvl1pPr>
            <a:lvl2pPr>
              <a:defRPr sz="2200" b="1">
                <a:solidFill>
                  <a:schemeClr val="accent1"/>
                </a:solidFill>
                <a:latin typeface="Arial" panose="020B0604020202020204" pitchFamily="34" charset="0"/>
                <a:cs typeface="Arial" panose="020B0604020202020204" pitchFamily="34" charset="0"/>
              </a:defRPr>
            </a:lvl2pPr>
            <a:lvl3pPr>
              <a:defRPr sz="2200" b="1">
                <a:solidFill>
                  <a:schemeClr val="accent1"/>
                </a:solidFill>
                <a:latin typeface="Arial" panose="020B0604020202020204" pitchFamily="34" charset="0"/>
                <a:cs typeface="Arial" panose="020B0604020202020204" pitchFamily="34" charset="0"/>
              </a:defRPr>
            </a:lvl3pPr>
            <a:lvl4pPr>
              <a:defRPr sz="2200" b="1">
                <a:solidFill>
                  <a:schemeClr val="accent1"/>
                </a:solidFill>
                <a:latin typeface="Arial" panose="020B0604020202020204" pitchFamily="34" charset="0"/>
                <a:cs typeface="Arial" panose="020B0604020202020204" pitchFamily="34" charset="0"/>
              </a:defRPr>
            </a:lvl4pPr>
            <a:lvl5pPr>
              <a:defRPr sz="2200" b="1">
                <a:solidFill>
                  <a:schemeClr val="accent1"/>
                </a:solidFill>
                <a:latin typeface="Arial" panose="020B0604020202020204" pitchFamily="34" charset="0"/>
                <a:cs typeface="Arial" panose="020B0604020202020204" pitchFamily="34" charset="0"/>
              </a:defRPr>
            </a:lvl5pPr>
            <a:lvl6pPr marL="4572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9144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13716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1828800" fontAlgn="base">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zh-CN" sz="825">
                <a:solidFill>
                  <a:schemeClr val="tx1"/>
                </a:solidFill>
                <a:ea typeface="宋体" panose="02010600030101010101" pitchFamily="2" charset="-122"/>
              </a:rPr>
              <a:t>Transportation Operational Data Model is a reference data model of Traffic Information Management System. </a:t>
            </a:r>
          </a:p>
        </p:txBody>
      </p:sp>
      <p:grpSp>
        <p:nvGrpSpPr>
          <p:cNvPr id="590852" name="Group 4">
            <a:extLst>
              <a:ext uri="{FF2B5EF4-FFF2-40B4-BE49-F238E27FC236}">
                <a16:creationId xmlns:a16="http://schemas.microsoft.com/office/drawing/2014/main" id="{57C3CE8E-A146-43AF-95C6-B3602C4CEF9E}"/>
              </a:ext>
            </a:extLst>
          </p:cNvPr>
          <p:cNvGrpSpPr>
            <a:grpSpLocks/>
          </p:cNvGrpSpPr>
          <p:nvPr/>
        </p:nvGrpSpPr>
        <p:grpSpPr bwMode="auto">
          <a:xfrm>
            <a:off x="1485900" y="1151335"/>
            <a:ext cx="5886450" cy="3649265"/>
            <a:chOff x="336" y="720"/>
            <a:chExt cx="4944" cy="3065"/>
          </a:xfrm>
        </p:grpSpPr>
        <p:pic>
          <p:nvPicPr>
            <p:cNvPr id="590853" name="Picture 5">
              <a:extLst>
                <a:ext uri="{FF2B5EF4-FFF2-40B4-BE49-F238E27FC236}">
                  <a16:creationId xmlns:a16="http://schemas.microsoft.com/office/drawing/2014/main" id="{D93AB038-8BFB-473F-991D-EB0D169A9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720"/>
              <a:ext cx="4944" cy="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0854" name="Rectangle 6">
              <a:extLst>
                <a:ext uri="{FF2B5EF4-FFF2-40B4-BE49-F238E27FC236}">
                  <a16:creationId xmlns:a16="http://schemas.microsoft.com/office/drawing/2014/main" id="{173BA2DC-2D14-4410-86CE-3549E4D2CB20}"/>
                </a:ext>
              </a:extLst>
            </p:cNvPr>
            <p:cNvSpPr>
              <a:spLocks noChangeArrowheads="1"/>
            </p:cNvSpPr>
            <p:nvPr/>
          </p:nvSpPr>
          <p:spPr bwMode="auto">
            <a:xfrm>
              <a:off x="2502" y="2976"/>
              <a:ext cx="1008" cy="768"/>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rgbClr val="CCFFFF">
                      <a:alpha val="59999"/>
                    </a:srgbClr>
                  </a:solid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a:endParaRPr lang="zh-CN" altLang="en-US" sz="1050">
                <a:ea typeface="宋体" panose="02010600030101010101" pitchFamily="2" charset="-122"/>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8947E1-6E9C-4553-A175-053CB8F72200}" type="slidenum">
              <a:rPr lang="en-US" smtClean="0"/>
              <a:pPr/>
              <a:t>2</a:t>
            </a:fld>
            <a:endParaRPr lang="en-US" dirty="0"/>
          </a:p>
        </p:txBody>
      </p:sp>
      <p:pic>
        <p:nvPicPr>
          <p:cNvPr id="5" name="Picture 4">
            <a:extLst>
              <a:ext uri="{FF2B5EF4-FFF2-40B4-BE49-F238E27FC236}">
                <a16:creationId xmlns:a16="http://schemas.microsoft.com/office/drawing/2014/main" id="{88B05663-1006-4FE0-A13F-6EEF330DA4E4}"/>
              </a:ext>
            </a:extLst>
          </p:cNvPr>
          <p:cNvPicPr>
            <a:picLocks noChangeAspect="1"/>
          </p:cNvPicPr>
          <p:nvPr/>
        </p:nvPicPr>
        <p:blipFill>
          <a:blip r:embed="rId3"/>
          <a:stretch>
            <a:fillRect/>
          </a:stretch>
        </p:blipFill>
        <p:spPr>
          <a:xfrm>
            <a:off x="461962" y="556260"/>
            <a:ext cx="8369618" cy="3810000"/>
          </a:xfrm>
          <a:prstGeom prst="rect">
            <a:avLst/>
          </a:prstGeom>
        </p:spPr>
      </p:pic>
    </p:spTree>
    <p:extLst>
      <p:ext uri="{BB962C8B-B14F-4D97-AF65-F5344CB8AC3E}">
        <p14:creationId xmlns:p14="http://schemas.microsoft.com/office/powerpoint/2010/main" val="1759189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E57C79ED-60D0-4153-A950-113A62C70289}"/>
              </a:ext>
            </a:extLst>
          </p:cNvPr>
          <p:cNvSpPr>
            <a:spLocks noGrp="1"/>
          </p:cNvSpPr>
          <p:nvPr>
            <p:ph type="sldNum" sz="quarter" idx="12"/>
          </p:nvPr>
        </p:nvSpPr>
        <p:spPr>
          <a:xfrm>
            <a:off x="7425344" y="4844839"/>
            <a:ext cx="984019" cy="273844"/>
          </a:xfrm>
        </p:spPr>
        <p:txBody>
          <a:bodyPr/>
          <a:lstStyle/>
          <a:p>
            <a:fld id="{E98947E1-6E9C-4553-A175-053CB8F72200}" type="slidenum">
              <a:rPr lang="en-US" smtClean="0"/>
              <a:pPr/>
              <a:t>3</a:t>
            </a:fld>
            <a:endParaRPr lang="en-US" dirty="0"/>
          </a:p>
        </p:txBody>
      </p:sp>
      <p:pic>
        <p:nvPicPr>
          <p:cNvPr id="4" name="Picture 3">
            <a:extLst>
              <a:ext uri="{FF2B5EF4-FFF2-40B4-BE49-F238E27FC236}">
                <a16:creationId xmlns:a16="http://schemas.microsoft.com/office/drawing/2014/main" id="{2C42A142-6A02-40C1-AD43-EA3427542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874" y="-70884"/>
            <a:ext cx="10256874" cy="5214130"/>
          </a:xfrm>
          <a:prstGeom prst="rect">
            <a:avLst/>
          </a:prstGeom>
        </p:spPr>
      </p:pic>
    </p:spTree>
    <p:extLst>
      <p:ext uri="{BB962C8B-B14F-4D97-AF65-F5344CB8AC3E}">
        <p14:creationId xmlns:p14="http://schemas.microsoft.com/office/powerpoint/2010/main" val="1627192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8947E1-6E9C-4553-A175-053CB8F72200}" type="slidenum">
              <a:rPr lang="en-US" smtClean="0"/>
              <a:pPr/>
              <a:t>4</a:t>
            </a:fld>
            <a:endParaRPr lang="en-US" dirty="0"/>
          </a:p>
        </p:txBody>
      </p:sp>
      <p:pic>
        <p:nvPicPr>
          <p:cNvPr id="11" name="Picture 10">
            <a:extLst>
              <a:ext uri="{FF2B5EF4-FFF2-40B4-BE49-F238E27FC236}">
                <a16:creationId xmlns:a16="http://schemas.microsoft.com/office/drawing/2014/main" id="{42D106F4-F898-42F9-AF29-94C59F2F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 y="0"/>
            <a:ext cx="9130824" cy="5143500"/>
          </a:xfrm>
          <a:prstGeom prst="rect">
            <a:avLst/>
          </a:prstGeom>
        </p:spPr>
      </p:pic>
    </p:spTree>
    <p:extLst>
      <p:ext uri="{BB962C8B-B14F-4D97-AF65-F5344CB8AC3E}">
        <p14:creationId xmlns:p14="http://schemas.microsoft.com/office/powerpoint/2010/main" val="287285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8947E1-6E9C-4553-A175-053CB8F72200}" type="slidenum">
              <a:rPr lang="en-US" smtClean="0"/>
              <a:pPr/>
              <a:t>5</a:t>
            </a:fld>
            <a:endParaRPr lang="en-US" dirty="0"/>
          </a:p>
        </p:txBody>
      </p:sp>
      <p:sp>
        <p:nvSpPr>
          <p:cNvPr id="2" name="TextBox 1">
            <a:extLst>
              <a:ext uri="{FF2B5EF4-FFF2-40B4-BE49-F238E27FC236}">
                <a16:creationId xmlns:a16="http://schemas.microsoft.com/office/drawing/2014/main" id="{9B8EE3F4-7FA6-497F-8382-CBC4153E62A0}"/>
              </a:ext>
            </a:extLst>
          </p:cNvPr>
          <p:cNvSpPr txBox="1"/>
          <p:nvPr/>
        </p:nvSpPr>
        <p:spPr>
          <a:xfrm>
            <a:off x="921488" y="822251"/>
            <a:ext cx="4172937" cy="369332"/>
          </a:xfrm>
          <a:prstGeom prst="rect">
            <a:avLst/>
          </a:prstGeom>
          <a:noFill/>
        </p:spPr>
        <p:txBody>
          <a:bodyPr wrap="none" rtlCol="0">
            <a:spAutoFit/>
          </a:bodyPr>
          <a:lstStyle/>
          <a:p>
            <a:r>
              <a:rPr lang="sv-SE" dirty="0"/>
              <a:t>Perspektiv och alternativa ansatser</a:t>
            </a:r>
            <a:endParaRPr lang="en-SE" dirty="0"/>
          </a:p>
        </p:txBody>
      </p:sp>
      <p:sp>
        <p:nvSpPr>
          <p:cNvPr id="3" name="TextBox 2">
            <a:extLst>
              <a:ext uri="{FF2B5EF4-FFF2-40B4-BE49-F238E27FC236}">
                <a16:creationId xmlns:a16="http://schemas.microsoft.com/office/drawing/2014/main" id="{C8515299-BBEE-4153-803F-9D16E390F73B}"/>
              </a:ext>
            </a:extLst>
          </p:cNvPr>
          <p:cNvSpPr txBox="1"/>
          <p:nvPr/>
        </p:nvSpPr>
        <p:spPr>
          <a:xfrm>
            <a:off x="1190847" y="1750828"/>
            <a:ext cx="3445174" cy="2031325"/>
          </a:xfrm>
          <a:prstGeom prst="rect">
            <a:avLst/>
          </a:prstGeom>
          <a:noFill/>
        </p:spPr>
        <p:txBody>
          <a:bodyPr wrap="none" rtlCol="0">
            <a:spAutoFit/>
          </a:bodyPr>
          <a:lstStyle/>
          <a:p>
            <a:r>
              <a:rPr lang="sv-SE" dirty="0"/>
              <a:t>Totaloptimering</a:t>
            </a:r>
          </a:p>
          <a:p>
            <a:endParaRPr lang="sv-SE" dirty="0"/>
          </a:p>
          <a:p>
            <a:r>
              <a:rPr lang="sv-SE" dirty="0"/>
              <a:t>Låt många blommor blomma</a:t>
            </a:r>
          </a:p>
          <a:p>
            <a:endParaRPr lang="sv-SE" dirty="0"/>
          </a:p>
          <a:p>
            <a:r>
              <a:rPr lang="sv-SE" dirty="0"/>
              <a:t>Demand vs Supply</a:t>
            </a:r>
          </a:p>
          <a:p>
            <a:endParaRPr lang="sv-SE" dirty="0"/>
          </a:p>
          <a:p>
            <a:r>
              <a:rPr lang="sv-SE" dirty="0"/>
              <a:t>En multimodal hybrid</a:t>
            </a:r>
            <a:endParaRPr lang="en-SE" dirty="0"/>
          </a:p>
        </p:txBody>
      </p:sp>
    </p:spTree>
    <p:extLst>
      <p:ext uri="{BB962C8B-B14F-4D97-AF65-F5344CB8AC3E}">
        <p14:creationId xmlns:p14="http://schemas.microsoft.com/office/powerpoint/2010/main" val="379899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8947E1-6E9C-4553-A175-053CB8F72200}" type="slidenum">
              <a:rPr lang="en-US" smtClean="0"/>
              <a:pPr/>
              <a:t>6</a:t>
            </a:fld>
            <a:endParaRPr lang="en-US" dirty="0"/>
          </a:p>
        </p:txBody>
      </p:sp>
      <p:sp>
        <p:nvSpPr>
          <p:cNvPr id="11" name="TextBox 10">
            <a:extLst>
              <a:ext uri="{FF2B5EF4-FFF2-40B4-BE49-F238E27FC236}">
                <a16:creationId xmlns:a16="http://schemas.microsoft.com/office/drawing/2014/main" id="{DFAB1890-D59A-4AA7-98D6-858455DB40BC}"/>
              </a:ext>
            </a:extLst>
          </p:cNvPr>
          <p:cNvSpPr txBox="1"/>
          <p:nvPr/>
        </p:nvSpPr>
        <p:spPr>
          <a:xfrm>
            <a:off x="685798" y="9303"/>
            <a:ext cx="8004545" cy="757130"/>
          </a:xfrm>
          <a:prstGeom prst="rect">
            <a:avLst/>
          </a:prstGeom>
          <a:noFill/>
        </p:spPr>
        <p:txBody>
          <a:bodyPr wrap="square" rtlCol="0">
            <a:spAutoFit/>
          </a:bodyPr>
          <a:lstStyle/>
          <a:p>
            <a:r>
              <a:rPr lang="sv-SE" sz="2800" dirty="0"/>
              <a:t>Olli – the autonomous  bus </a:t>
            </a:r>
            <a:r>
              <a:rPr lang="sv-SE" dirty="0"/>
              <a:t>https://www.youtube.com/watch?v=K564rXrlZbc</a:t>
            </a:r>
            <a:endParaRPr lang="en-SE" dirty="0"/>
          </a:p>
        </p:txBody>
      </p:sp>
      <p:pic>
        <p:nvPicPr>
          <p:cNvPr id="5" name="Picture 4">
            <a:extLst>
              <a:ext uri="{FF2B5EF4-FFF2-40B4-BE49-F238E27FC236}">
                <a16:creationId xmlns:a16="http://schemas.microsoft.com/office/drawing/2014/main" id="{F8369BB5-CAFD-4E98-AA96-FA045ABE89F2}"/>
              </a:ext>
            </a:extLst>
          </p:cNvPr>
          <p:cNvPicPr>
            <a:picLocks noChangeAspect="1"/>
          </p:cNvPicPr>
          <p:nvPr/>
        </p:nvPicPr>
        <p:blipFill>
          <a:blip r:embed="rId3"/>
          <a:stretch>
            <a:fillRect/>
          </a:stretch>
        </p:blipFill>
        <p:spPr>
          <a:xfrm>
            <a:off x="0" y="800986"/>
            <a:ext cx="8986837" cy="4243454"/>
          </a:xfrm>
          <a:prstGeom prst="rect">
            <a:avLst/>
          </a:prstGeom>
        </p:spPr>
      </p:pic>
    </p:spTree>
    <p:extLst>
      <p:ext uri="{BB962C8B-B14F-4D97-AF65-F5344CB8AC3E}">
        <p14:creationId xmlns:p14="http://schemas.microsoft.com/office/powerpoint/2010/main" val="742375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8947E1-6E9C-4553-A175-053CB8F72200}" type="slidenum">
              <a:rPr lang="en-US" smtClean="0"/>
              <a:pPr/>
              <a:t>7</a:t>
            </a:fld>
            <a:endParaRPr lang="en-US" dirty="0"/>
          </a:p>
        </p:txBody>
      </p:sp>
      <p:sp>
        <p:nvSpPr>
          <p:cNvPr id="2" name="TextBox 1">
            <a:extLst>
              <a:ext uri="{FF2B5EF4-FFF2-40B4-BE49-F238E27FC236}">
                <a16:creationId xmlns:a16="http://schemas.microsoft.com/office/drawing/2014/main" id="{9B8EE3F4-7FA6-497F-8382-CBC4153E62A0}"/>
              </a:ext>
            </a:extLst>
          </p:cNvPr>
          <p:cNvSpPr txBox="1"/>
          <p:nvPr/>
        </p:nvSpPr>
        <p:spPr>
          <a:xfrm>
            <a:off x="921488" y="822251"/>
            <a:ext cx="2977418" cy="369332"/>
          </a:xfrm>
          <a:prstGeom prst="rect">
            <a:avLst/>
          </a:prstGeom>
          <a:noFill/>
        </p:spPr>
        <p:txBody>
          <a:bodyPr wrap="none" rtlCol="0">
            <a:spAutoFit/>
          </a:bodyPr>
          <a:lstStyle/>
          <a:p>
            <a:r>
              <a:rPr lang="sv-SE" dirty="0"/>
              <a:t>Stockholm Trängselskatt</a:t>
            </a:r>
            <a:endParaRPr lang="en-SE" dirty="0"/>
          </a:p>
        </p:txBody>
      </p:sp>
      <p:pic>
        <p:nvPicPr>
          <p:cNvPr id="5" name="Picture 4">
            <a:extLst>
              <a:ext uri="{FF2B5EF4-FFF2-40B4-BE49-F238E27FC236}">
                <a16:creationId xmlns:a16="http://schemas.microsoft.com/office/drawing/2014/main" id="{A77231C7-61FB-491D-B8BB-9DE9CCF0CB0C}"/>
              </a:ext>
            </a:extLst>
          </p:cNvPr>
          <p:cNvPicPr>
            <a:picLocks noChangeAspect="1"/>
          </p:cNvPicPr>
          <p:nvPr/>
        </p:nvPicPr>
        <p:blipFill>
          <a:blip r:embed="rId2"/>
          <a:stretch>
            <a:fillRect/>
          </a:stretch>
        </p:blipFill>
        <p:spPr>
          <a:xfrm>
            <a:off x="921488" y="1341120"/>
            <a:ext cx="7153319" cy="3337559"/>
          </a:xfrm>
          <a:prstGeom prst="rect">
            <a:avLst/>
          </a:prstGeom>
        </p:spPr>
      </p:pic>
    </p:spTree>
    <p:extLst>
      <p:ext uri="{BB962C8B-B14F-4D97-AF65-F5344CB8AC3E}">
        <p14:creationId xmlns:p14="http://schemas.microsoft.com/office/powerpoint/2010/main" val="423792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A5F6A7-1647-4245-BE3E-A9CA1E23476D}"/>
              </a:ext>
            </a:extLst>
          </p:cNvPr>
          <p:cNvSpPr>
            <a:spLocks noGrp="1"/>
          </p:cNvSpPr>
          <p:nvPr>
            <p:ph type="title"/>
          </p:nvPr>
        </p:nvSpPr>
        <p:spPr>
          <a:xfrm>
            <a:off x="182234" y="173833"/>
            <a:ext cx="7886700" cy="641330"/>
          </a:xfrm>
        </p:spPr>
        <p:txBody>
          <a:bodyPr/>
          <a:lstStyle/>
          <a:p>
            <a:r>
              <a:rPr lang="sv-SE" dirty="0"/>
              <a:t>Slakthusområdet - Stockholm</a:t>
            </a:r>
          </a:p>
        </p:txBody>
      </p:sp>
      <p:pic>
        <p:nvPicPr>
          <p:cNvPr id="4" name="Picture 2">
            <a:extLst>
              <a:ext uri="{FF2B5EF4-FFF2-40B4-BE49-F238E27FC236}">
                <a16:creationId xmlns:a16="http://schemas.microsoft.com/office/drawing/2014/main" id="{DFE4D405-1A2A-4462-9E7E-FC42EBB54FE8}"/>
              </a:ext>
            </a:extLst>
          </p:cNvPr>
          <p:cNvPicPr>
            <a:picLocks noChangeAspect="1"/>
          </p:cNvPicPr>
          <p:nvPr/>
        </p:nvPicPr>
        <p:blipFill>
          <a:blip r:embed="rId3">
            <a:extLst>
              <a:ext uri="{28A0092B-C50C-407E-A947-70E740481C1C}">
                <a14:useLocalDpi xmlns:a14="http://schemas.microsoft.com/office/drawing/2010/main" val="0"/>
              </a:ext>
            </a:extLst>
          </a:blip>
          <a:srcRect b="1398"/>
          <a:stretch>
            <a:fillRect/>
          </a:stretch>
        </p:blipFill>
        <p:spPr bwMode="auto">
          <a:xfrm>
            <a:off x="1" y="939274"/>
            <a:ext cx="5900468" cy="420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I:\A-Sustainable Economy and Procurement\Projects\GrowSmarter - 23108\Work packages\WP8 - Dissemination\02 Visual identity\01 Logo\LOGO_final\Grow-Smarter_logo_CMYK_300dpi.tif">
            <a:extLst>
              <a:ext uri="{FF2B5EF4-FFF2-40B4-BE49-F238E27FC236}">
                <a16:creationId xmlns:a16="http://schemas.microsoft.com/office/drawing/2014/main" id="{D25E57E3-A219-4F95-B29E-9C304FB72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875" y="4711689"/>
            <a:ext cx="1552605" cy="257980"/>
          </a:xfrm>
          <a:prstGeom prst="rect">
            <a:avLst/>
          </a:prstGeom>
          <a:solidFill>
            <a:srgbClr val="18276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a16="http://schemas.microsoft.com/office/drawing/2014/main" id="{F1C2D96A-4A35-48D9-A2E7-305D309BA98F}"/>
              </a:ext>
            </a:extLst>
          </p:cNvPr>
          <p:cNvSpPr txBox="1">
            <a:spLocks noChangeArrowheads="1"/>
          </p:cNvSpPr>
          <p:nvPr/>
        </p:nvSpPr>
        <p:spPr bwMode="auto">
          <a:xfrm>
            <a:off x="6102972" y="1912481"/>
            <a:ext cx="304102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buClr>
                <a:srgbClr val="007195"/>
              </a:buClr>
              <a:buSzPct val="150000"/>
            </a:pPr>
            <a:r>
              <a:rPr lang="sv-SE" altLang="en-SE" sz="1800" dirty="0">
                <a:latin typeface="Franklin Gothic Book" panose="020B0503020102020204" pitchFamily="34" charset="0"/>
                <a:ea typeface="+mn-ea"/>
              </a:rPr>
              <a:t>EU H2020 </a:t>
            </a:r>
          </a:p>
          <a:p>
            <a:pPr eaLnBrk="1" hangingPunct="1">
              <a:buClr>
                <a:srgbClr val="007195"/>
              </a:buClr>
              <a:buSzPct val="150000"/>
            </a:pPr>
            <a:endParaRPr lang="sv-SE" altLang="en-SE" sz="1800" dirty="0">
              <a:latin typeface="Franklin Gothic Book" panose="020B0503020102020204" pitchFamily="34" charset="0"/>
              <a:ea typeface="+mn-ea"/>
            </a:endParaRPr>
          </a:p>
          <a:p>
            <a:pPr eaLnBrk="1" hangingPunct="1">
              <a:buClr>
                <a:srgbClr val="007195"/>
              </a:buClr>
              <a:buSzPct val="150000"/>
            </a:pPr>
            <a:r>
              <a:rPr lang="sv-SE" altLang="en-SE" sz="1800" dirty="0">
                <a:latin typeface="Franklin Gothic Book" panose="020B0503020102020204" pitchFamily="34" charset="0"/>
                <a:ea typeface="+mn-ea"/>
              </a:rPr>
              <a:t>GrowSmarter Project</a:t>
            </a:r>
          </a:p>
          <a:p>
            <a:pPr eaLnBrk="1" hangingPunct="1">
              <a:buClr>
                <a:srgbClr val="007195"/>
              </a:buClr>
              <a:buSzPct val="150000"/>
            </a:pPr>
            <a:endParaRPr lang="sv-SE" altLang="en-SE" sz="1800" dirty="0">
              <a:latin typeface="Franklin Gothic Book" panose="020B0503020102020204" pitchFamily="34" charset="0"/>
              <a:ea typeface="+mn-ea"/>
            </a:endParaRPr>
          </a:p>
          <a:p>
            <a:pPr eaLnBrk="1" hangingPunct="1">
              <a:buClr>
                <a:srgbClr val="007195"/>
              </a:buClr>
              <a:buSzPct val="150000"/>
            </a:pPr>
            <a:r>
              <a:rPr lang="sv-SE" altLang="en-SE" sz="1800" dirty="0">
                <a:latin typeface="Franklin Gothic Book" panose="020B0503020102020204" pitchFamily="34" charset="0"/>
                <a:ea typeface="+mn-ea"/>
              </a:rPr>
              <a:t>City of Stockholm and IBM</a:t>
            </a:r>
          </a:p>
        </p:txBody>
      </p:sp>
    </p:spTree>
    <p:extLst>
      <p:ext uri="{BB962C8B-B14F-4D97-AF65-F5344CB8AC3E}">
        <p14:creationId xmlns:p14="http://schemas.microsoft.com/office/powerpoint/2010/main" val="3320234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A5F6A7-1647-4245-BE3E-A9CA1E23476D}"/>
              </a:ext>
            </a:extLst>
          </p:cNvPr>
          <p:cNvSpPr>
            <a:spLocks noGrp="1"/>
          </p:cNvSpPr>
          <p:nvPr>
            <p:ph type="title"/>
          </p:nvPr>
        </p:nvSpPr>
        <p:spPr>
          <a:xfrm>
            <a:off x="580318" y="0"/>
            <a:ext cx="7018417" cy="994172"/>
          </a:xfrm>
        </p:spPr>
        <p:txBody>
          <a:bodyPr>
            <a:normAutofit fontScale="90000"/>
          </a:bodyPr>
          <a:lstStyle/>
          <a:p>
            <a:r>
              <a:rPr lang="sv-SE" altLang="en-SE" dirty="0"/>
              <a:t>Strategy for a smart and connected city</a:t>
            </a:r>
            <a:endParaRPr lang="sv-SE" dirty="0"/>
          </a:p>
        </p:txBody>
      </p:sp>
      <p:pic>
        <p:nvPicPr>
          <p:cNvPr id="4" name="Picture 3">
            <a:extLst>
              <a:ext uri="{FF2B5EF4-FFF2-40B4-BE49-F238E27FC236}">
                <a16:creationId xmlns:a16="http://schemas.microsoft.com/office/drawing/2014/main" id="{E0142B36-B2F3-4044-A11F-69DDC6DB6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459" r="36610" b="60500"/>
          <a:stretch>
            <a:fillRect/>
          </a:stretch>
        </p:blipFill>
        <p:spPr bwMode="auto">
          <a:xfrm>
            <a:off x="2652838" y="1221277"/>
            <a:ext cx="3668168" cy="354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A-Sustainable Economy and Procurement\Projects\GrowSmarter - 23108\Work packages\WP8 - Dissemination\02 Visual identity\01 Logo\LOGO_final\Grow-Smarter_logo_CMYK_300dpi.tif">
            <a:extLst>
              <a:ext uri="{FF2B5EF4-FFF2-40B4-BE49-F238E27FC236}">
                <a16:creationId xmlns:a16="http://schemas.microsoft.com/office/drawing/2014/main" id="{7D353F77-F279-464C-9F41-4B84E4750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77" y="4635190"/>
            <a:ext cx="1956197" cy="325040"/>
          </a:xfrm>
          <a:prstGeom prst="rect">
            <a:avLst/>
          </a:prstGeom>
          <a:solidFill>
            <a:srgbClr val="18276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AE67574-B0CB-4788-A5DC-A322016DCDFE}"/>
              </a:ext>
            </a:extLst>
          </p:cNvPr>
          <p:cNvSpPr/>
          <p:nvPr/>
        </p:nvSpPr>
        <p:spPr>
          <a:xfrm>
            <a:off x="7065169" y="4340251"/>
            <a:ext cx="1782365" cy="602456"/>
          </a:xfrm>
          <a:prstGeom prst="rect">
            <a:avLst/>
          </a:prstGeom>
          <a:solidFill>
            <a:sysClr val="window" lastClr="FFFFFF"/>
          </a:solidFill>
          <a:ln w="19050" cap="rnd" cmpd="sng" algn="ctr">
            <a:solidFill>
              <a:srgbClr val="AC3EC1">
                <a:shade val="50000"/>
              </a:srgbClr>
            </a:solidFill>
            <a:prstDash val="solid"/>
          </a:ln>
          <a:effectLst/>
        </p:spPr>
        <p:txBody>
          <a:bodyPr anchor="ctr"/>
          <a:lstStyle/>
          <a:p>
            <a:pPr algn="ctr" defTabSz="342900" eaLnBrk="0" hangingPunct="0">
              <a:lnSpc>
                <a:spcPct val="100000"/>
              </a:lnSpc>
              <a:defRPr/>
            </a:pPr>
            <a:endParaRPr lang="en-SE" sz="1350" kern="0">
              <a:solidFill>
                <a:prstClr val="white"/>
              </a:solidFill>
              <a:latin typeface="Calibri"/>
            </a:endParaRPr>
          </a:p>
        </p:txBody>
      </p:sp>
      <p:pic>
        <p:nvPicPr>
          <p:cNvPr id="7" name="Bildobjekt 10" descr="StockholmsStad_logot#21B0A5.png">
            <a:extLst>
              <a:ext uri="{FF2B5EF4-FFF2-40B4-BE49-F238E27FC236}">
                <a16:creationId xmlns:a16="http://schemas.microsoft.com/office/drawing/2014/main" id="{7758B2CC-EBDF-413D-9418-52F0018421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0178" y="4387876"/>
            <a:ext cx="1633538" cy="55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657861"/>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9CEC6C3CCE8944CA16816CE112B51D4" ma:contentTypeVersion="8" ma:contentTypeDescription="Skapa ett nytt dokument." ma:contentTypeScope="" ma:versionID="171f50dceae43420437b61c6e9b93606">
  <xsd:schema xmlns:xsd="http://www.w3.org/2001/XMLSchema" xmlns:xs="http://www.w3.org/2001/XMLSchema" xmlns:p="http://schemas.microsoft.com/office/2006/metadata/properties" xmlns:ns2="7313c66d-1532-40a1-a83c-5a74a3dfc9f3" xmlns:ns3="1adea885-05fe-4c75-8d38-8f548ce45bee" targetNamespace="http://schemas.microsoft.com/office/2006/metadata/properties" ma:root="true" ma:fieldsID="3915b96e5aee2a15675867707c54ed9c" ns2:_="" ns3:_="">
    <xsd:import namespace="7313c66d-1532-40a1-a83c-5a74a3dfc9f3"/>
    <xsd:import namespace="1adea885-05fe-4c75-8d38-8f548ce45b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13c66d-1532-40a1-a83c-5a74a3dfc9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dea885-05fe-4c75-8d38-8f548ce45bee"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89B1F4-D7ED-4224-8E1E-E6DE87BB532F}"/>
</file>

<file path=customXml/itemProps2.xml><?xml version="1.0" encoding="utf-8"?>
<ds:datastoreItem xmlns:ds="http://schemas.openxmlformats.org/officeDocument/2006/customXml" ds:itemID="{25A67A51-0757-43D1-822D-F28FD0A146AC}"/>
</file>

<file path=customXml/itemProps3.xml><?xml version="1.0" encoding="utf-8"?>
<ds:datastoreItem xmlns:ds="http://schemas.openxmlformats.org/officeDocument/2006/customXml" ds:itemID="{C28CD91A-A3BB-404A-9638-F16B60EC605F}"/>
</file>

<file path=docProps/app.xml><?xml version="1.0" encoding="utf-8"?>
<Properties xmlns="http://schemas.openxmlformats.org/officeDocument/2006/extended-properties" xmlns:vt="http://schemas.openxmlformats.org/officeDocument/2006/docPropsVTypes">
  <Template>Retrospect</Template>
  <TotalTime>33498</TotalTime>
  <Words>948</Words>
  <Application>Microsoft Office PowerPoint</Application>
  <PresentationFormat>On-screen Show (16:9)</PresentationFormat>
  <Paragraphs>128</Paragraphs>
  <Slides>17</Slides>
  <Notes>10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MS PGothic</vt:lpstr>
      <vt:lpstr>MS PGothic</vt:lpstr>
      <vt:lpstr>PMingLiU</vt:lpstr>
      <vt:lpstr>宋体</vt:lpstr>
      <vt:lpstr>Arial</vt:lpstr>
      <vt:lpstr>Avenir Book</vt:lpstr>
      <vt:lpstr>Calibri</vt:lpstr>
      <vt:lpstr>Calibri Light</vt:lpstr>
      <vt:lpstr>Franklin Gothic Book</vt:lpstr>
      <vt:lpstr>HelvNeue Light for IBM</vt:lpstr>
      <vt:lpstr>IBM Plex Serif Text</vt:lpstr>
      <vt:lpstr>Lato</vt:lpstr>
      <vt:lpstr>Symbol</vt:lpstr>
      <vt:lpstr>Wingdings</vt:lpstr>
      <vt:lpstr>Retrospect</vt:lpstr>
      <vt:lpstr>     Trafik- och Transport-perspektiv  Mälardalsrådet 14/2 2019  Lars Wiigh, IBM  </vt:lpstr>
      <vt:lpstr>PowerPoint Presentation</vt:lpstr>
      <vt:lpstr>PowerPoint Presentation</vt:lpstr>
      <vt:lpstr>PowerPoint Presentation</vt:lpstr>
      <vt:lpstr>PowerPoint Presentation</vt:lpstr>
      <vt:lpstr>PowerPoint Presentation</vt:lpstr>
      <vt:lpstr>PowerPoint Presentation</vt:lpstr>
      <vt:lpstr>Slakthusområdet - Stockholm</vt:lpstr>
      <vt:lpstr>Strategy for a smart and connected city</vt:lpstr>
      <vt:lpstr>Measure, Data, Analyze, Action, Impact </vt:lpstr>
      <vt:lpstr>Datasources</vt:lpstr>
      <vt:lpstr>Sensor network</vt:lpstr>
      <vt:lpstr>PowerPoint Presentation</vt:lpstr>
      <vt:lpstr>PowerPoint Presentation</vt:lpstr>
      <vt:lpstr>PowerPoint Presentation</vt:lpstr>
      <vt:lpstr>PowerPoint Presentation</vt:lpstr>
      <vt:lpstr>Solution Context - Business Architecture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Innovationsverkstan</dc:title>
  <dc:creator>ANDREAS Lundgren</dc:creator>
  <cp:lastModifiedBy>LARS WIIGH</cp:lastModifiedBy>
  <cp:revision>200</cp:revision>
  <cp:lastPrinted>2018-06-05T06:05:15Z</cp:lastPrinted>
  <dcterms:created xsi:type="dcterms:W3CDTF">2017-05-19T08:18:10Z</dcterms:created>
  <dcterms:modified xsi:type="dcterms:W3CDTF">2019-02-13T06:22:01Z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0x01010009CEC6C3CCE8944CA16816CE112B51D4</vt:lpwstr>
  </property>
</Properties>
</file>