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
  </p:notesMasterIdLst>
  <p:sldIdLst>
    <p:sldId id="346" r:id="rId5"/>
    <p:sldId id="1146" r:id="rId6"/>
    <p:sldId id="1147" r:id="rId7"/>
    <p:sldId id="1129" r:id="rId8"/>
    <p:sldId id="1153" r:id="rId9"/>
    <p:sldId id="1137" r:id="rId10"/>
    <p:sldId id="1142" r:id="rId11"/>
    <p:sldId id="1140" r:id="rId12"/>
    <p:sldId id="1155" r:id="rId13"/>
    <p:sldId id="1141" r:id="rId14"/>
    <p:sldId id="1138" r:id="rId15"/>
    <p:sldId id="1114"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BB5E6089-DB10-2848-89D3-AF1D123F81DC}">
          <p14:sldIdLst>
            <p14:sldId id="346"/>
            <p14:sldId id="1146"/>
            <p14:sldId id="1147"/>
            <p14:sldId id="1129"/>
            <p14:sldId id="1153"/>
            <p14:sldId id="1137"/>
            <p14:sldId id="1142"/>
            <p14:sldId id="1140"/>
            <p14:sldId id="1155"/>
            <p14:sldId id="1141"/>
            <p14:sldId id="1138"/>
            <p14:sldId id="11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413E"/>
    <a:srgbClr val="239873"/>
    <a:srgbClr val="FBB500"/>
    <a:srgbClr val="1B5597"/>
    <a:srgbClr val="8F2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833" autoAdjust="0"/>
  </p:normalViewPr>
  <p:slideViewPr>
    <p:cSldViewPr snapToGrid="0">
      <p:cViewPr varScale="1">
        <p:scale>
          <a:sx n="63" d="100"/>
          <a:sy n="63" d="100"/>
        </p:scale>
        <p:origin x="23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7C672-77AB-E24B-A83B-00A0F2A8E2C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sv-SE"/>
        </a:p>
      </dgm:t>
    </dgm:pt>
    <dgm:pt modelId="{955D8918-458A-C34C-AADD-15C761EFE179}">
      <dgm:prSet/>
      <dgm:spPr>
        <a:solidFill>
          <a:srgbClr val="239873"/>
        </a:solidFill>
      </dgm:spPr>
      <dgm:t>
        <a:bodyPr/>
        <a:lstStyle/>
        <a:p>
          <a:r>
            <a:rPr lang="sv-SE"/>
            <a:t>Storregionala utvecklingsfrågor</a:t>
          </a:r>
        </a:p>
      </dgm:t>
    </dgm:pt>
    <dgm:pt modelId="{CE554335-4CF8-D640-A477-7AD2FC485278}" type="parTrans" cxnId="{F237C851-B806-5E4B-AC4C-ADDEBBC64552}">
      <dgm:prSet/>
      <dgm:spPr>
        <a:ln>
          <a:solidFill>
            <a:schemeClr val="tx1"/>
          </a:solidFill>
        </a:ln>
      </dgm:spPr>
      <dgm:t>
        <a:bodyPr/>
        <a:lstStyle/>
        <a:p>
          <a:endParaRPr lang="sv-SE"/>
        </a:p>
      </dgm:t>
    </dgm:pt>
    <dgm:pt modelId="{238D3749-8F63-F54E-BEB8-E02AFF046885}" type="sibTrans" cxnId="{F237C851-B806-5E4B-AC4C-ADDEBBC64552}">
      <dgm:prSet/>
      <dgm:spPr/>
      <dgm:t>
        <a:bodyPr/>
        <a:lstStyle/>
        <a:p>
          <a:endParaRPr lang="sv-SE"/>
        </a:p>
      </dgm:t>
    </dgm:pt>
    <dgm:pt modelId="{FEA2D8F5-E489-C243-8503-CFB6F1671C3D}">
      <dgm:prSet custT="1"/>
      <dgm:spPr/>
      <dgm:t>
        <a:bodyPr/>
        <a:lstStyle/>
        <a:p>
          <a:pPr rtl="0"/>
          <a:r>
            <a:rPr lang="sv-SE" sz="1800"/>
            <a:t>Infrastruktur </a:t>
          </a:r>
          <a:r>
            <a:rPr lang="sv-SE" sz="1800">
              <a:latin typeface="Calibri Light" panose="020F0302020204030204"/>
            </a:rPr>
            <a:t>och transporter</a:t>
          </a:r>
          <a:r>
            <a:rPr lang="sv-SE" sz="1800"/>
            <a:t>: </a:t>
          </a:r>
          <a:r>
            <a:rPr lang="sv-SE" sz="1800" b="1"/>
            <a:t>En Bättre Sits</a:t>
          </a:r>
          <a:endParaRPr lang="sv-SE" sz="1800"/>
        </a:p>
      </dgm:t>
    </dgm:pt>
    <dgm:pt modelId="{E7250E84-2900-274E-87C6-21032E79A7F9}" type="parTrans" cxnId="{90AD4A62-D1B5-C048-AACC-6D2D3B8139CF}">
      <dgm:prSet/>
      <dgm:spPr/>
      <dgm:t>
        <a:bodyPr/>
        <a:lstStyle/>
        <a:p>
          <a:endParaRPr lang="sv-SE"/>
        </a:p>
      </dgm:t>
    </dgm:pt>
    <dgm:pt modelId="{9D23BB2F-96C9-3847-B971-E86F06809D7D}" type="sibTrans" cxnId="{90AD4A62-D1B5-C048-AACC-6D2D3B8139CF}">
      <dgm:prSet/>
      <dgm:spPr/>
      <dgm:t>
        <a:bodyPr/>
        <a:lstStyle/>
        <a:p>
          <a:endParaRPr lang="sv-SE"/>
        </a:p>
      </dgm:t>
    </dgm:pt>
    <dgm:pt modelId="{D4FDA7A1-1669-B24B-AC1B-09B0C323BD8B}">
      <dgm:prSet custT="1"/>
      <dgm:spPr/>
      <dgm:t>
        <a:bodyPr/>
        <a:lstStyle/>
        <a:p>
          <a:r>
            <a:rPr lang="sv-SE" sz="1800" dirty="0"/>
            <a:t>Kompetensförsörjning: </a:t>
          </a:r>
          <a:r>
            <a:rPr lang="sv-SE" sz="1800" b="1" dirty="0"/>
            <a:t>En Bättre Matchning</a:t>
          </a:r>
          <a:endParaRPr lang="sv-SE" sz="1800" dirty="0"/>
        </a:p>
      </dgm:t>
    </dgm:pt>
    <dgm:pt modelId="{6DD093E6-19AE-7B49-AD85-6EB94FB1B917}" type="parTrans" cxnId="{858E16AC-30D7-AA46-B77D-AB4DB610D7BA}">
      <dgm:prSet/>
      <dgm:spPr/>
      <dgm:t>
        <a:bodyPr/>
        <a:lstStyle/>
        <a:p>
          <a:endParaRPr lang="sv-SE"/>
        </a:p>
      </dgm:t>
    </dgm:pt>
    <dgm:pt modelId="{2CDD2904-A453-A74A-A1E2-E59A8F347691}" type="sibTrans" cxnId="{858E16AC-30D7-AA46-B77D-AB4DB610D7BA}">
      <dgm:prSet/>
      <dgm:spPr/>
      <dgm:t>
        <a:bodyPr/>
        <a:lstStyle/>
        <a:p>
          <a:endParaRPr lang="sv-SE"/>
        </a:p>
      </dgm:t>
    </dgm:pt>
    <dgm:pt modelId="{AA2C8231-01DA-2147-BBCD-3A847A390B01}">
      <dgm:prSet/>
      <dgm:spPr>
        <a:solidFill>
          <a:srgbClr val="FBB500"/>
        </a:solidFill>
      </dgm:spPr>
      <dgm:t>
        <a:bodyPr/>
        <a:lstStyle/>
        <a:p>
          <a:r>
            <a:rPr lang="sv-SE" dirty="0"/>
            <a:t>Storregionala mötesplatser</a:t>
          </a:r>
        </a:p>
      </dgm:t>
    </dgm:pt>
    <dgm:pt modelId="{B667D80E-1E7E-9742-9428-784D2800FFCF}" type="parTrans" cxnId="{2788EBF2-68D8-F346-9BE2-44A58D898044}">
      <dgm:prSet/>
      <dgm:spPr>
        <a:ln>
          <a:solidFill>
            <a:schemeClr val="tx1"/>
          </a:solidFill>
        </a:ln>
      </dgm:spPr>
      <dgm:t>
        <a:bodyPr/>
        <a:lstStyle/>
        <a:p>
          <a:endParaRPr lang="sv-SE"/>
        </a:p>
      </dgm:t>
    </dgm:pt>
    <dgm:pt modelId="{8F8A8E66-8F1E-2340-85DE-EBC74B593698}" type="sibTrans" cxnId="{2788EBF2-68D8-F346-9BE2-44A58D898044}">
      <dgm:prSet/>
      <dgm:spPr/>
      <dgm:t>
        <a:bodyPr/>
        <a:lstStyle/>
        <a:p>
          <a:endParaRPr lang="sv-SE"/>
        </a:p>
      </dgm:t>
    </dgm:pt>
    <dgm:pt modelId="{7AEDD2BB-0E84-1447-969D-C1DA5421032C}">
      <dgm:prSet custT="1"/>
      <dgm:spPr/>
      <dgm:t>
        <a:bodyPr/>
        <a:lstStyle/>
        <a:p>
          <a:r>
            <a:rPr lang="sv-SE" sz="1800" err="1"/>
            <a:t>Mälartinget</a:t>
          </a:r>
          <a:endParaRPr lang="sv-SE" sz="1800"/>
        </a:p>
      </dgm:t>
    </dgm:pt>
    <dgm:pt modelId="{A403A393-B294-594A-A367-76405F7E6D5E}" type="parTrans" cxnId="{8A0169D0-0F72-B44A-B247-9498706DE91E}">
      <dgm:prSet/>
      <dgm:spPr/>
      <dgm:t>
        <a:bodyPr/>
        <a:lstStyle/>
        <a:p>
          <a:endParaRPr lang="sv-SE"/>
        </a:p>
      </dgm:t>
    </dgm:pt>
    <dgm:pt modelId="{7DD56D86-202E-404B-86D8-5BA3864716A1}" type="sibTrans" cxnId="{8A0169D0-0F72-B44A-B247-9498706DE91E}">
      <dgm:prSet/>
      <dgm:spPr/>
      <dgm:t>
        <a:bodyPr/>
        <a:lstStyle/>
        <a:p>
          <a:endParaRPr lang="sv-SE"/>
        </a:p>
      </dgm:t>
    </dgm:pt>
    <dgm:pt modelId="{60CEF555-7AA5-C94C-8E8A-E2A1BC4A61F0}">
      <dgm:prSet custT="1"/>
      <dgm:spPr/>
      <dgm:t>
        <a:bodyPr/>
        <a:lstStyle/>
        <a:p>
          <a:r>
            <a:rPr lang="sv-SE" sz="1800" err="1"/>
            <a:t>Greater</a:t>
          </a:r>
          <a:r>
            <a:rPr lang="sv-SE" sz="1800"/>
            <a:t> Stockholm </a:t>
          </a:r>
          <a:r>
            <a:rPr lang="sv-SE" sz="1800" err="1"/>
            <a:t>Network</a:t>
          </a:r>
          <a:r>
            <a:rPr lang="sv-SE" sz="1800"/>
            <a:t> (</a:t>
          </a:r>
          <a:r>
            <a:rPr lang="sv-SE" sz="1800" err="1"/>
            <a:t>triple</a:t>
          </a:r>
          <a:r>
            <a:rPr lang="sv-SE" sz="1800"/>
            <a:t> helix)</a:t>
          </a:r>
        </a:p>
      </dgm:t>
    </dgm:pt>
    <dgm:pt modelId="{75F33B31-4ABF-8345-AC36-439F980165AE}" type="parTrans" cxnId="{23260BB4-18F3-7D4F-A0BF-0678800E22C6}">
      <dgm:prSet/>
      <dgm:spPr/>
      <dgm:t>
        <a:bodyPr/>
        <a:lstStyle/>
        <a:p>
          <a:endParaRPr lang="sv-SE"/>
        </a:p>
      </dgm:t>
    </dgm:pt>
    <dgm:pt modelId="{19E7EEEA-4058-A44E-A9B1-7FE61694A16F}" type="sibTrans" cxnId="{23260BB4-18F3-7D4F-A0BF-0678800E22C6}">
      <dgm:prSet/>
      <dgm:spPr/>
      <dgm:t>
        <a:bodyPr/>
        <a:lstStyle/>
        <a:p>
          <a:endParaRPr lang="sv-SE"/>
        </a:p>
      </dgm:t>
    </dgm:pt>
    <dgm:pt modelId="{344F7202-F55A-3B4A-9832-A323B8C38307}">
      <dgm:prSet custT="1"/>
      <dgm:spPr/>
      <dgm:t>
        <a:bodyPr/>
        <a:lstStyle/>
        <a:p>
          <a:r>
            <a:rPr lang="sv-SE" sz="1800" dirty="0"/>
            <a:t>Stockholm-</a:t>
          </a:r>
          <a:r>
            <a:rPr lang="sv-SE" sz="1800" dirty="0" err="1"/>
            <a:t>Mälarbänken</a:t>
          </a:r>
          <a:r>
            <a:rPr lang="sv-SE" sz="1800" dirty="0"/>
            <a:t> i riksdagen</a:t>
          </a:r>
        </a:p>
      </dgm:t>
    </dgm:pt>
    <dgm:pt modelId="{B3F0BE49-E40C-AC4E-A0DE-5AE266AB5846}" type="parTrans" cxnId="{647FB95B-24DD-694A-B772-6CA38ABF03B2}">
      <dgm:prSet/>
      <dgm:spPr/>
      <dgm:t>
        <a:bodyPr/>
        <a:lstStyle/>
        <a:p>
          <a:endParaRPr lang="sv-SE"/>
        </a:p>
      </dgm:t>
    </dgm:pt>
    <dgm:pt modelId="{22AD56FA-AA11-2142-AF34-1C983DEB6FB3}" type="sibTrans" cxnId="{647FB95B-24DD-694A-B772-6CA38ABF03B2}">
      <dgm:prSet/>
      <dgm:spPr/>
      <dgm:t>
        <a:bodyPr/>
        <a:lstStyle/>
        <a:p>
          <a:endParaRPr lang="sv-SE"/>
        </a:p>
      </dgm:t>
    </dgm:pt>
    <dgm:pt modelId="{7169B0AD-17AA-714F-80E9-265BF2052250}" type="pres">
      <dgm:prSet presAssocID="{0F87C672-77AB-E24B-A83B-00A0F2A8E2CE}" presName="composite" presStyleCnt="0">
        <dgm:presLayoutVars>
          <dgm:chMax val="5"/>
          <dgm:dir/>
          <dgm:animLvl val="ctr"/>
          <dgm:resizeHandles val="exact"/>
        </dgm:presLayoutVars>
      </dgm:prSet>
      <dgm:spPr/>
    </dgm:pt>
    <dgm:pt modelId="{CA814498-7669-1C44-B8E2-AACF6C3C7590}" type="pres">
      <dgm:prSet presAssocID="{0F87C672-77AB-E24B-A83B-00A0F2A8E2CE}" presName="cycle" presStyleCnt="0"/>
      <dgm:spPr/>
    </dgm:pt>
    <dgm:pt modelId="{C0EF1593-8724-9940-B558-D29FE3746AA8}" type="pres">
      <dgm:prSet presAssocID="{0F87C672-77AB-E24B-A83B-00A0F2A8E2CE}" presName="centerShape" presStyleCnt="0"/>
      <dgm:spPr/>
    </dgm:pt>
    <dgm:pt modelId="{69B180F3-8169-A343-B199-5D4A99A93974}" type="pres">
      <dgm:prSet presAssocID="{0F87C672-77AB-E24B-A83B-00A0F2A8E2CE}" presName="connSite" presStyleLbl="node1" presStyleIdx="0" presStyleCnt="3"/>
      <dgm:spPr/>
    </dgm:pt>
    <dgm:pt modelId="{5D22C1D4-2CEE-A742-9264-89E334A906EB}" type="pres">
      <dgm:prSet presAssocID="{0F87C672-77AB-E24B-A83B-00A0F2A8E2CE}" presName="visible" presStyleLbl="node1" presStyleIdx="0" presStyleCnt="3" custScaleX="190407" custLinFactNeighborX="-40696" custLinFactNeighborY="32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5000" b="-16000"/>
          </a:stretch>
        </a:blipFill>
        <a:ln>
          <a:solidFill>
            <a:schemeClr val="tx1"/>
          </a:solidFill>
        </a:ln>
      </dgm:spPr>
    </dgm:pt>
    <dgm:pt modelId="{4A4AED95-D22E-C24B-A600-97A50E0260FE}" type="pres">
      <dgm:prSet presAssocID="{CE554335-4CF8-D640-A477-7AD2FC485278}" presName="Name25" presStyleLbl="parChTrans1D1" presStyleIdx="0" presStyleCnt="2"/>
      <dgm:spPr/>
    </dgm:pt>
    <dgm:pt modelId="{EAD30531-8736-2244-AEEB-065438465249}" type="pres">
      <dgm:prSet presAssocID="{955D8918-458A-C34C-AADD-15C761EFE179}" presName="node" presStyleCnt="0"/>
      <dgm:spPr/>
    </dgm:pt>
    <dgm:pt modelId="{B0A47F51-AD84-104E-94B6-37C7FCEB8028}" type="pres">
      <dgm:prSet presAssocID="{955D8918-458A-C34C-AADD-15C761EFE179}" presName="parentNode" presStyleLbl="node1" presStyleIdx="1" presStyleCnt="3" custScaleX="108422" custScaleY="106807" custLinFactNeighborX="62563" custLinFactNeighborY="-78">
        <dgm:presLayoutVars>
          <dgm:chMax val="1"/>
          <dgm:bulletEnabled val="1"/>
        </dgm:presLayoutVars>
      </dgm:prSet>
      <dgm:spPr/>
    </dgm:pt>
    <dgm:pt modelId="{0F4D5F2E-21BF-F348-B00B-2DC6AA28246A}" type="pres">
      <dgm:prSet presAssocID="{955D8918-458A-C34C-AADD-15C761EFE179}" presName="childNode" presStyleLbl="revTx" presStyleIdx="0" presStyleCnt="2">
        <dgm:presLayoutVars>
          <dgm:bulletEnabled val="1"/>
        </dgm:presLayoutVars>
      </dgm:prSet>
      <dgm:spPr/>
    </dgm:pt>
    <dgm:pt modelId="{A0C5E1E3-991D-F44E-9804-F2A50FB47035}" type="pres">
      <dgm:prSet presAssocID="{B667D80E-1E7E-9742-9428-784D2800FFCF}" presName="Name25" presStyleLbl="parChTrans1D1" presStyleIdx="1" presStyleCnt="2"/>
      <dgm:spPr/>
    </dgm:pt>
    <dgm:pt modelId="{2D71ECF8-23AF-AD41-90FD-74A720125775}" type="pres">
      <dgm:prSet presAssocID="{AA2C8231-01DA-2147-BBCD-3A847A390B01}" presName="node" presStyleCnt="0"/>
      <dgm:spPr/>
    </dgm:pt>
    <dgm:pt modelId="{32C87DFB-C36F-B548-90B6-358EF5AB9584}" type="pres">
      <dgm:prSet presAssocID="{AA2C8231-01DA-2147-BBCD-3A847A390B01}" presName="parentNode" presStyleLbl="node1" presStyleIdx="2" presStyleCnt="3" custLinFactNeighborX="62563" custLinFactNeighborY="-6279">
        <dgm:presLayoutVars>
          <dgm:chMax val="1"/>
          <dgm:bulletEnabled val="1"/>
        </dgm:presLayoutVars>
      </dgm:prSet>
      <dgm:spPr/>
    </dgm:pt>
    <dgm:pt modelId="{EB1E8978-AF85-9944-8FB0-BAB70E51D001}" type="pres">
      <dgm:prSet presAssocID="{AA2C8231-01DA-2147-BBCD-3A847A390B01}" presName="childNode" presStyleLbl="revTx" presStyleIdx="1" presStyleCnt="2">
        <dgm:presLayoutVars>
          <dgm:bulletEnabled val="1"/>
        </dgm:presLayoutVars>
      </dgm:prSet>
      <dgm:spPr/>
    </dgm:pt>
  </dgm:ptLst>
  <dgm:cxnLst>
    <dgm:cxn modelId="{48E1B302-E7C3-5542-AB27-83E18867A2A3}" type="presOf" srcId="{B667D80E-1E7E-9742-9428-784D2800FFCF}" destId="{A0C5E1E3-991D-F44E-9804-F2A50FB47035}" srcOrd="0" destOrd="0" presId="urn:microsoft.com/office/officeart/2005/8/layout/radial2"/>
    <dgm:cxn modelId="{ECE2501C-BDE1-4A4E-BBF4-C0FC40D04386}" type="presOf" srcId="{CE554335-4CF8-D640-A477-7AD2FC485278}" destId="{4A4AED95-D22E-C24B-A600-97A50E0260FE}" srcOrd="0" destOrd="0" presId="urn:microsoft.com/office/officeart/2005/8/layout/radial2"/>
    <dgm:cxn modelId="{3EE40528-A1DB-974F-83FA-CFA16539AC75}" type="presOf" srcId="{344F7202-F55A-3B4A-9832-A323B8C38307}" destId="{EB1E8978-AF85-9944-8FB0-BAB70E51D001}" srcOrd="0" destOrd="2" presId="urn:microsoft.com/office/officeart/2005/8/layout/radial2"/>
    <dgm:cxn modelId="{EB2C3D33-7049-1642-9C90-736BBD641529}" type="presOf" srcId="{AA2C8231-01DA-2147-BBCD-3A847A390B01}" destId="{32C87DFB-C36F-B548-90B6-358EF5AB9584}" srcOrd="0" destOrd="0" presId="urn:microsoft.com/office/officeart/2005/8/layout/radial2"/>
    <dgm:cxn modelId="{647FB95B-24DD-694A-B772-6CA38ABF03B2}" srcId="{AA2C8231-01DA-2147-BBCD-3A847A390B01}" destId="{344F7202-F55A-3B4A-9832-A323B8C38307}" srcOrd="2" destOrd="0" parTransId="{B3F0BE49-E40C-AC4E-A0DE-5AE266AB5846}" sibTransId="{22AD56FA-AA11-2142-AF34-1C983DEB6FB3}"/>
    <dgm:cxn modelId="{90AD4A62-D1B5-C048-AACC-6D2D3B8139CF}" srcId="{955D8918-458A-C34C-AADD-15C761EFE179}" destId="{FEA2D8F5-E489-C243-8503-CFB6F1671C3D}" srcOrd="0" destOrd="0" parTransId="{E7250E84-2900-274E-87C6-21032E79A7F9}" sibTransId="{9D23BB2F-96C9-3847-B971-E86F06809D7D}"/>
    <dgm:cxn modelId="{DF34CB4A-725B-6A48-9340-FE84583B6D5D}" type="presOf" srcId="{7AEDD2BB-0E84-1447-969D-C1DA5421032C}" destId="{EB1E8978-AF85-9944-8FB0-BAB70E51D001}" srcOrd="0" destOrd="0" presId="urn:microsoft.com/office/officeart/2005/8/layout/radial2"/>
    <dgm:cxn modelId="{F237C851-B806-5E4B-AC4C-ADDEBBC64552}" srcId="{0F87C672-77AB-E24B-A83B-00A0F2A8E2CE}" destId="{955D8918-458A-C34C-AADD-15C761EFE179}" srcOrd="0" destOrd="0" parTransId="{CE554335-4CF8-D640-A477-7AD2FC485278}" sibTransId="{238D3749-8F63-F54E-BEB8-E02AFF046885}"/>
    <dgm:cxn modelId="{858E16AC-30D7-AA46-B77D-AB4DB610D7BA}" srcId="{955D8918-458A-C34C-AADD-15C761EFE179}" destId="{D4FDA7A1-1669-B24B-AC1B-09B0C323BD8B}" srcOrd="1" destOrd="0" parTransId="{6DD093E6-19AE-7B49-AD85-6EB94FB1B917}" sibTransId="{2CDD2904-A453-A74A-A1E2-E59A8F347691}"/>
    <dgm:cxn modelId="{F1EF4BAD-0800-A941-8FFF-C1D14C760B23}" type="presOf" srcId="{0F87C672-77AB-E24B-A83B-00A0F2A8E2CE}" destId="{7169B0AD-17AA-714F-80E9-265BF2052250}" srcOrd="0" destOrd="0" presId="urn:microsoft.com/office/officeart/2005/8/layout/radial2"/>
    <dgm:cxn modelId="{23260BB4-18F3-7D4F-A0BF-0678800E22C6}" srcId="{AA2C8231-01DA-2147-BBCD-3A847A390B01}" destId="{60CEF555-7AA5-C94C-8E8A-E2A1BC4A61F0}" srcOrd="1" destOrd="0" parTransId="{75F33B31-4ABF-8345-AC36-439F980165AE}" sibTransId="{19E7EEEA-4058-A44E-A9B1-7FE61694A16F}"/>
    <dgm:cxn modelId="{8A0169D0-0F72-B44A-B247-9498706DE91E}" srcId="{AA2C8231-01DA-2147-BBCD-3A847A390B01}" destId="{7AEDD2BB-0E84-1447-969D-C1DA5421032C}" srcOrd="0" destOrd="0" parTransId="{A403A393-B294-594A-A367-76405F7E6D5E}" sibTransId="{7DD56D86-202E-404B-86D8-5BA3864716A1}"/>
    <dgm:cxn modelId="{E03FACDC-358A-DF46-8C17-87C6D939992D}" type="presOf" srcId="{D4FDA7A1-1669-B24B-AC1B-09B0C323BD8B}" destId="{0F4D5F2E-21BF-F348-B00B-2DC6AA28246A}" srcOrd="0" destOrd="1" presId="urn:microsoft.com/office/officeart/2005/8/layout/radial2"/>
    <dgm:cxn modelId="{3EED6AE3-52BE-A746-9B92-5F74B7C6A5C0}" type="presOf" srcId="{955D8918-458A-C34C-AADD-15C761EFE179}" destId="{B0A47F51-AD84-104E-94B6-37C7FCEB8028}" srcOrd="0" destOrd="0" presId="urn:microsoft.com/office/officeart/2005/8/layout/radial2"/>
    <dgm:cxn modelId="{940951F2-2B0F-AE43-B8A2-2EEFD1CD9119}" type="presOf" srcId="{FEA2D8F5-E489-C243-8503-CFB6F1671C3D}" destId="{0F4D5F2E-21BF-F348-B00B-2DC6AA28246A}" srcOrd="0" destOrd="0" presId="urn:microsoft.com/office/officeart/2005/8/layout/radial2"/>
    <dgm:cxn modelId="{B9D69BF2-B1E8-5B42-8703-F46D40EDEF50}" type="presOf" srcId="{60CEF555-7AA5-C94C-8E8A-E2A1BC4A61F0}" destId="{EB1E8978-AF85-9944-8FB0-BAB70E51D001}" srcOrd="0" destOrd="1" presId="urn:microsoft.com/office/officeart/2005/8/layout/radial2"/>
    <dgm:cxn modelId="{2788EBF2-68D8-F346-9BE2-44A58D898044}" srcId="{0F87C672-77AB-E24B-A83B-00A0F2A8E2CE}" destId="{AA2C8231-01DA-2147-BBCD-3A847A390B01}" srcOrd="1" destOrd="0" parTransId="{B667D80E-1E7E-9742-9428-784D2800FFCF}" sibTransId="{8F8A8E66-8F1E-2340-85DE-EBC74B593698}"/>
    <dgm:cxn modelId="{E3E655A9-C90D-474B-838E-A1A4DC78AC58}" type="presParOf" srcId="{7169B0AD-17AA-714F-80E9-265BF2052250}" destId="{CA814498-7669-1C44-B8E2-AACF6C3C7590}" srcOrd="0" destOrd="0" presId="urn:microsoft.com/office/officeart/2005/8/layout/radial2"/>
    <dgm:cxn modelId="{2FDB04A1-9AB7-F74A-BECA-452B4B115C23}" type="presParOf" srcId="{CA814498-7669-1C44-B8E2-AACF6C3C7590}" destId="{C0EF1593-8724-9940-B558-D29FE3746AA8}" srcOrd="0" destOrd="0" presId="urn:microsoft.com/office/officeart/2005/8/layout/radial2"/>
    <dgm:cxn modelId="{3A556F3A-1E6F-8449-98A8-FD87891B8D8D}" type="presParOf" srcId="{C0EF1593-8724-9940-B558-D29FE3746AA8}" destId="{69B180F3-8169-A343-B199-5D4A99A93974}" srcOrd="0" destOrd="0" presId="urn:microsoft.com/office/officeart/2005/8/layout/radial2"/>
    <dgm:cxn modelId="{FA0F9F42-4809-DB44-AEC7-9E57A142DE09}" type="presParOf" srcId="{C0EF1593-8724-9940-B558-D29FE3746AA8}" destId="{5D22C1D4-2CEE-A742-9264-89E334A906EB}" srcOrd="1" destOrd="0" presId="urn:microsoft.com/office/officeart/2005/8/layout/radial2"/>
    <dgm:cxn modelId="{E869C817-7187-7C4B-A9E2-12E2E0B8C3B9}" type="presParOf" srcId="{CA814498-7669-1C44-B8E2-AACF6C3C7590}" destId="{4A4AED95-D22E-C24B-A600-97A50E0260FE}" srcOrd="1" destOrd="0" presId="urn:microsoft.com/office/officeart/2005/8/layout/radial2"/>
    <dgm:cxn modelId="{CC38A804-5C50-AF41-A381-DB39145DBE3D}" type="presParOf" srcId="{CA814498-7669-1C44-B8E2-AACF6C3C7590}" destId="{EAD30531-8736-2244-AEEB-065438465249}" srcOrd="2" destOrd="0" presId="urn:microsoft.com/office/officeart/2005/8/layout/radial2"/>
    <dgm:cxn modelId="{3F83EAD7-F441-6449-ABB2-56EB45FDCA3A}" type="presParOf" srcId="{EAD30531-8736-2244-AEEB-065438465249}" destId="{B0A47F51-AD84-104E-94B6-37C7FCEB8028}" srcOrd="0" destOrd="0" presId="urn:microsoft.com/office/officeart/2005/8/layout/radial2"/>
    <dgm:cxn modelId="{6C531CC8-A0E6-C54B-AAEE-2C84CC2202E3}" type="presParOf" srcId="{EAD30531-8736-2244-AEEB-065438465249}" destId="{0F4D5F2E-21BF-F348-B00B-2DC6AA28246A}" srcOrd="1" destOrd="0" presId="urn:microsoft.com/office/officeart/2005/8/layout/radial2"/>
    <dgm:cxn modelId="{6B46635B-7EEC-BA44-8E68-C606642B6E8F}" type="presParOf" srcId="{CA814498-7669-1C44-B8E2-AACF6C3C7590}" destId="{A0C5E1E3-991D-F44E-9804-F2A50FB47035}" srcOrd="3" destOrd="0" presId="urn:microsoft.com/office/officeart/2005/8/layout/radial2"/>
    <dgm:cxn modelId="{445435F8-A43C-794F-A449-3022BC3D32E8}" type="presParOf" srcId="{CA814498-7669-1C44-B8E2-AACF6C3C7590}" destId="{2D71ECF8-23AF-AD41-90FD-74A720125775}" srcOrd="4" destOrd="0" presId="urn:microsoft.com/office/officeart/2005/8/layout/radial2"/>
    <dgm:cxn modelId="{FAC32554-1C31-264B-BD08-FD40C6BC8C70}" type="presParOf" srcId="{2D71ECF8-23AF-AD41-90FD-74A720125775}" destId="{32C87DFB-C36F-B548-90B6-358EF5AB9584}" srcOrd="0" destOrd="0" presId="urn:microsoft.com/office/officeart/2005/8/layout/radial2"/>
    <dgm:cxn modelId="{4A4F3E3A-FCD2-2F49-BD8F-E2A2CC445824}" type="presParOf" srcId="{2D71ECF8-23AF-AD41-90FD-74A720125775}" destId="{EB1E8978-AF85-9944-8FB0-BAB70E51D001}"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CE413E"/>
        </a:solidFill>
      </dgm:spPr>
      <dgm:t>
        <a:bodyPr/>
        <a:lstStyle/>
        <a:p>
          <a:pPr marL="0">
            <a:buNone/>
          </a:pPr>
          <a:r>
            <a:rPr lang="en-US" b="1"/>
            <a:t>Styr mot </a:t>
          </a:r>
          <a:r>
            <a:rPr lang="en-US" b="1" err="1"/>
            <a:t>beteendeförändring</a:t>
          </a:r>
          <a:r>
            <a:rPr lang="en-US" b="1"/>
            <a:t> </a:t>
          </a:r>
          <a:r>
            <a:rPr lang="en-US" b="1" err="1"/>
            <a:t>och</a:t>
          </a:r>
          <a:r>
            <a:rPr lang="en-US" b="1"/>
            <a:t> </a:t>
          </a:r>
          <a:r>
            <a:rPr lang="en-US" b="1" err="1"/>
            <a:t>överflyttning</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CE413E"/>
        </a:solidFill>
      </dgm:spPr>
      <dgm:t>
        <a:bodyPr/>
        <a:lstStyle/>
        <a:p>
          <a:pPr marL="0">
            <a:buFont typeface="Arial" panose="020B0604020202020204" pitchFamily="34" charset="0"/>
            <a:buChar char="•"/>
          </a:pPr>
          <a:r>
            <a:rPr lang="en-US" err="1"/>
            <a:t>Bygg</a:t>
          </a:r>
          <a:r>
            <a:rPr lang="en-US"/>
            <a:t> </a:t>
          </a:r>
          <a:r>
            <a:rPr lang="en-US" err="1"/>
            <a:t>transportsnålt</a:t>
          </a:r>
          <a:r>
            <a:rPr lang="en-US"/>
            <a:t> </a:t>
          </a:r>
          <a:r>
            <a:rPr lang="en-US" err="1"/>
            <a:t>och</a:t>
          </a:r>
          <a:r>
            <a:rPr lang="en-US"/>
            <a:t> </a:t>
          </a:r>
          <a:r>
            <a:rPr lang="en-US" err="1"/>
            <a:t>kollektivtrafiknära</a:t>
          </a:r>
          <a:endParaRPr lang="sv-SE"/>
        </a:p>
      </dgm:t>
    </dgm:pt>
    <dgm:pt modelId="{58D895DF-2D0F-CF41-904E-9932A261F67E}" type="parTrans" cxnId="{09204699-172B-C747-8D1D-77EE0B07E713}">
      <dgm:prSet/>
      <dgm:spPr/>
      <dgm:t>
        <a:bodyPr/>
        <a:lstStyle/>
        <a:p>
          <a:endParaRPr lang="sv-SE"/>
        </a:p>
      </dgm:t>
    </dgm:pt>
    <dgm:pt modelId="{401E118F-B712-6943-8968-A8397B070BD1}" type="sibTrans" cxnId="{09204699-172B-C747-8D1D-77EE0B07E713}">
      <dgm:prSet/>
      <dgm:spPr/>
      <dgm:t>
        <a:bodyPr/>
        <a:lstStyle/>
        <a:p>
          <a:endParaRPr lang="sv-SE"/>
        </a:p>
      </dgm:t>
    </dgm:pt>
    <dgm:pt modelId="{12A18776-8CCD-CA4F-B1C4-AFE391D1ACFB}">
      <dgm:prSet/>
      <dgm:spPr>
        <a:solidFill>
          <a:srgbClr val="CE413E"/>
        </a:solidFill>
      </dgm:spPr>
      <dgm:t>
        <a:bodyPr/>
        <a:lstStyle/>
        <a:p>
          <a:pPr marL="0">
            <a:buFont typeface="Arial" panose="020B0604020202020204" pitchFamily="34" charset="0"/>
            <a:buChar char="•"/>
          </a:pPr>
          <a:r>
            <a:rPr lang="en-US"/>
            <a:t>Se till </a:t>
          </a:r>
          <a:r>
            <a:rPr lang="en-US" err="1"/>
            <a:t>hela</a:t>
          </a:r>
          <a:r>
            <a:rPr lang="en-US"/>
            <a:t> </a:t>
          </a:r>
          <a:r>
            <a:rPr lang="en-US" err="1"/>
            <a:t>resan</a:t>
          </a:r>
          <a:r>
            <a:rPr lang="en-US"/>
            <a:t>/</a:t>
          </a:r>
          <a:r>
            <a:rPr lang="en-US" err="1"/>
            <a:t>transporten</a:t>
          </a:r>
          <a:endParaRPr lang="sv-SE"/>
        </a:p>
      </dgm:t>
    </dgm:pt>
    <dgm:pt modelId="{D27D7CE5-9553-A44F-8258-A9B017EF87A9}" type="parTrans" cxnId="{64E3B457-F54E-1843-A8F2-56085AF80F33}">
      <dgm:prSet/>
      <dgm:spPr/>
      <dgm:t>
        <a:bodyPr/>
        <a:lstStyle/>
        <a:p>
          <a:endParaRPr lang="sv-SE"/>
        </a:p>
      </dgm:t>
    </dgm:pt>
    <dgm:pt modelId="{C02BCEC5-E67C-2D40-8584-AAA31F1886F4}" type="sibTrans" cxnId="{64E3B457-F54E-1843-A8F2-56085AF80F33}">
      <dgm:prSet/>
      <dgm:spPr/>
      <dgm:t>
        <a:bodyPr/>
        <a:lstStyle/>
        <a:p>
          <a:endParaRPr lang="sv-SE"/>
        </a:p>
      </dgm:t>
    </dgm:pt>
    <dgm:pt modelId="{F060D479-0CB7-3A4A-AA07-CCCDFC9FD95F}">
      <dgm:prSet/>
      <dgm:spPr>
        <a:solidFill>
          <a:srgbClr val="CE413E"/>
        </a:solidFill>
      </dgm:spPr>
      <dgm:t>
        <a:bodyPr/>
        <a:lstStyle/>
        <a:p>
          <a:pPr marL="0">
            <a:buFont typeface="Arial" panose="020B0604020202020204" pitchFamily="34" charset="0"/>
            <a:buChar char="•"/>
          </a:pPr>
          <a:r>
            <a:rPr lang="en-US" err="1"/>
            <a:t>Öka</a:t>
          </a:r>
          <a:r>
            <a:rPr lang="en-US"/>
            <a:t> </a:t>
          </a:r>
          <a:r>
            <a:rPr lang="en-US" err="1"/>
            <a:t>andelen</a:t>
          </a:r>
          <a:r>
            <a:rPr lang="en-US"/>
            <a:t> gods </a:t>
          </a:r>
          <a:r>
            <a:rPr lang="en-US" err="1"/>
            <a:t>på</a:t>
          </a:r>
          <a:r>
            <a:rPr lang="en-US"/>
            <a:t> </a:t>
          </a:r>
          <a:r>
            <a:rPr lang="en-US" err="1"/>
            <a:t>sjö</a:t>
          </a:r>
          <a:r>
            <a:rPr lang="en-US"/>
            <a:t> </a:t>
          </a:r>
          <a:r>
            <a:rPr lang="en-US" err="1"/>
            <a:t>och</a:t>
          </a:r>
          <a:r>
            <a:rPr lang="en-US"/>
            <a:t> </a:t>
          </a:r>
          <a:r>
            <a:rPr lang="en-US" err="1"/>
            <a:t>järnväg</a:t>
          </a:r>
          <a:endParaRPr lang="sv-SE"/>
        </a:p>
      </dgm:t>
    </dgm:pt>
    <dgm:pt modelId="{FADF73CD-FF24-E945-84C7-010278418795}" type="parTrans" cxnId="{9DFD61D8-A2F5-3F41-9084-DBDEC96D4521}">
      <dgm:prSet/>
      <dgm:spPr/>
      <dgm:t>
        <a:bodyPr/>
        <a:lstStyle/>
        <a:p>
          <a:endParaRPr lang="sv-SE"/>
        </a:p>
      </dgm:t>
    </dgm:pt>
    <dgm:pt modelId="{5014A704-6FD3-0441-BD75-29CC50EFF7C9}" type="sibTrans" cxnId="{9DFD61D8-A2F5-3F41-9084-DBDEC96D4521}">
      <dgm:prSet/>
      <dgm:spPr/>
      <dgm:t>
        <a:bodyPr/>
        <a:lstStyle/>
        <a:p>
          <a:endParaRPr lang="sv-SE"/>
        </a:p>
      </dgm:t>
    </dgm:pt>
    <dgm:pt modelId="{7A66F80B-3374-8945-A647-76386641CF8A}">
      <dgm:prSet/>
      <dgm:spPr>
        <a:solidFill>
          <a:srgbClr val="CE413E"/>
        </a:solidFill>
      </dgm:spPr>
      <dgm:t>
        <a:bodyPr/>
        <a:lstStyle/>
        <a:p>
          <a:pPr marL="0">
            <a:buFont typeface="Arial" panose="020B0604020202020204" pitchFamily="34" charset="0"/>
            <a:buChar char="•"/>
          </a:pPr>
          <a:r>
            <a:rPr lang="en-US" err="1"/>
            <a:t>Konkurrensneutralitet</a:t>
          </a:r>
          <a:r>
            <a:rPr lang="en-US"/>
            <a:t> </a:t>
          </a:r>
          <a:r>
            <a:rPr lang="en-US" err="1"/>
            <a:t>mellan</a:t>
          </a:r>
          <a:r>
            <a:rPr lang="en-US"/>
            <a:t> </a:t>
          </a:r>
          <a:r>
            <a:rPr lang="en-US" err="1"/>
            <a:t>trafikslag</a:t>
          </a:r>
          <a:r>
            <a:rPr lang="en-US"/>
            <a:t> </a:t>
          </a:r>
          <a:r>
            <a:rPr lang="en-US" err="1"/>
            <a:t>för</a:t>
          </a:r>
          <a:r>
            <a:rPr lang="en-US"/>
            <a:t> gods</a:t>
          </a:r>
          <a:endParaRPr lang="sv-SE"/>
        </a:p>
      </dgm:t>
    </dgm:pt>
    <dgm:pt modelId="{A4B3004D-47A2-CC4D-8DD2-A7BE1D88459B}" type="parTrans" cxnId="{F7F46854-4789-944A-9C24-470FE3189941}">
      <dgm:prSet/>
      <dgm:spPr/>
      <dgm:t>
        <a:bodyPr/>
        <a:lstStyle/>
        <a:p>
          <a:endParaRPr lang="sv-SE"/>
        </a:p>
      </dgm:t>
    </dgm:pt>
    <dgm:pt modelId="{001A5F60-8AC2-604D-BA3F-846ACA908CA7}" type="sibTrans" cxnId="{F7F46854-4789-944A-9C24-470FE3189941}">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F7F46854-4789-944A-9C24-470FE3189941}" srcId="{813629AD-0E99-A842-B45F-CA35C3C496FA}" destId="{7A66F80B-3374-8945-A647-76386641CF8A}" srcOrd="3" destOrd="0" parTransId="{A4B3004D-47A2-CC4D-8DD2-A7BE1D88459B}" sibTransId="{001A5F60-8AC2-604D-BA3F-846ACA908CA7}"/>
    <dgm:cxn modelId="{64E3B457-F54E-1843-A8F2-56085AF80F33}" srcId="{813629AD-0E99-A842-B45F-CA35C3C496FA}" destId="{12A18776-8CCD-CA4F-B1C4-AFE391D1ACFB}" srcOrd="1" destOrd="0" parTransId="{D27D7CE5-9553-A44F-8258-A9B017EF87A9}" sibTransId="{C02BCEC5-E67C-2D40-8584-AAA31F1886F4}"/>
    <dgm:cxn modelId="{35660B84-4994-564D-BCD4-6FFAEB37A79A}" type="presOf" srcId="{F060D479-0CB7-3A4A-AA07-CCCDFC9FD95F}" destId="{3DD64BC8-6834-CC44-8A26-02C483443C43}" srcOrd="0" destOrd="3"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C089CA9B-EE8D-074B-922D-B9FA25B68C22}" type="presOf" srcId="{7A66F80B-3374-8945-A647-76386641CF8A}" destId="{3DD64BC8-6834-CC44-8A26-02C483443C43}" srcOrd="0" destOrd="4" presId="urn:microsoft.com/office/officeart/2005/8/layout/hChevron3"/>
    <dgm:cxn modelId="{B94894A3-2724-1545-B65C-3153B62A301E}" type="presOf" srcId="{4A6D8DD9-F096-224C-9819-493E846E89F4}" destId="{32CD5116-FF6F-6742-88DB-640063EEC0D3}" srcOrd="0" destOrd="0" presId="urn:microsoft.com/office/officeart/2005/8/layout/hChevron3"/>
    <dgm:cxn modelId="{9DFD61D8-A2F5-3F41-9084-DBDEC96D4521}" srcId="{813629AD-0E99-A842-B45F-CA35C3C496FA}" destId="{F060D479-0CB7-3A4A-AA07-CCCDFC9FD95F}" srcOrd="2" destOrd="0" parTransId="{FADF73CD-FF24-E945-84C7-010278418795}" sibTransId="{5014A704-6FD3-0441-BD75-29CC50EFF7C9}"/>
    <dgm:cxn modelId="{EEA7FCF1-9168-FE40-8B79-905A349E9FE7}" type="presOf" srcId="{12A18776-8CCD-CA4F-B1C4-AFE391D1ACFB}" destId="{3DD64BC8-6834-CC44-8A26-02C483443C43}" srcOrd="0" destOrd="2"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FBB500"/>
        </a:solidFill>
      </dgm:spPr>
      <dgm:t>
        <a:bodyPr/>
        <a:lstStyle/>
        <a:p>
          <a:pPr marL="0">
            <a:buNone/>
          </a:pPr>
          <a:r>
            <a:rPr lang="en-US" b="1" err="1"/>
            <a:t>Stärk</a:t>
          </a:r>
          <a:r>
            <a:rPr lang="en-US" b="1"/>
            <a:t> </a:t>
          </a:r>
          <a:r>
            <a:rPr lang="en-US" b="1" err="1"/>
            <a:t>kollektivtrafiken</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FBB500"/>
        </a:solidFill>
      </dgm:spPr>
      <dgm:t>
        <a:bodyPr/>
        <a:lstStyle/>
        <a:p>
          <a:pPr marL="0">
            <a:buNone/>
          </a:pPr>
          <a:r>
            <a:rPr lang="sv-SE"/>
            <a:t>- I planeringen och utvecklingen av nya mobilitetstjänster</a:t>
          </a:r>
        </a:p>
      </dgm:t>
    </dgm:pt>
    <dgm:pt modelId="{401E118F-B712-6943-8968-A8397B070BD1}" type="sibTrans" cxnId="{09204699-172B-C747-8D1D-77EE0B07E713}">
      <dgm:prSet/>
      <dgm:spPr/>
      <dgm:t>
        <a:bodyPr/>
        <a:lstStyle/>
        <a:p>
          <a:endParaRPr lang="sv-SE"/>
        </a:p>
      </dgm:t>
    </dgm:pt>
    <dgm:pt modelId="{58D895DF-2D0F-CF41-904E-9932A261F67E}" type="parTrans" cxnId="{09204699-172B-C747-8D1D-77EE0B07E713}">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custLinFactX="-19218" custLinFactNeighborX="-100000" custLinFactNeighborY="79351">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B94894A3-2724-1545-B65C-3153B62A301E}" type="presOf" srcId="{4A6D8DD9-F096-224C-9819-493E846E89F4}" destId="{32CD5116-FF6F-6742-88DB-640063EEC0D3}" srcOrd="0" destOrd="0"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239873"/>
        </a:solidFill>
      </dgm:spPr>
      <dgm:t>
        <a:bodyPr/>
        <a:lstStyle/>
        <a:p>
          <a:pPr marL="0">
            <a:buNone/>
          </a:pPr>
          <a:r>
            <a:rPr lang="en-US" b="1" err="1"/>
            <a:t>Ställ</a:t>
          </a:r>
          <a:r>
            <a:rPr lang="en-US" b="1"/>
            <a:t> om </a:t>
          </a:r>
          <a:r>
            <a:rPr lang="en-US" b="1" err="1"/>
            <a:t>fordonsparken</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239873"/>
        </a:solidFill>
      </dgm:spPr>
      <dgm:t>
        <a:bodyPr/>
        <a:lstStyle/>
        <a:p>
          <a:pPr marL="0">
            <a:buNone/>
          </a:pPr>
          <a:r>
            <a:rPr lang="en-US"/>
            <a:t>- </a:t>
          </a:r>
          <a:r>
            <a:rPr lang="en-US" err="1"/>
            <a:t>Infrastruktur</a:t>
          </a:r>
          <a:r>
            <a:rPr lang="en-US"/>
            <a:t>, </a:t>
          </a:r>
          <a:r>
            <a:rPr lang="en-US" err="1"/>
            <a:t>incitament</a:t>
          </a:r>
          <a:r>
            <a:rPr lang="en-US"/>
            <a:t> </a:t>
          </a:r>
          <a:r>
            <a:rPr lang="en-US" err="1"/>
            <a:t>och</a:t>
          </a:r>
          <a:r>
            <a:rPr lang="en-US"/>
            <a:t> </a:t>
          </a:r>
          <a:r>
            <a:rPr lang="en-US" err="1"/>
            <a:t>styrmedel</a:t>
          </a:r>
          <a:r>
            <a:rPr lang="en-US"/>
            <a:t> </a:t>
          </a:r>
          <a:r>
            <a:rPr lang="en-US" err="1"/>
            <a:t>för</a:t>
          </a:r>
          <a:r>
            <a:rPr lang="en-US"/>
            <a:t> </a:t>
          </a:r>
          <a:r>
            <a:rPr lang="en-US" err="1"/>
            <a:t>fossilfria</a:t>
          </a:r>
          <a:r>
            <a:rPr lang="en-US"/>
            <a:t> </a:t>
          </a:r>
          <a:r>
            <a:rPr lang="en-US" err="1"/>
            <a:t>fordon</a:t>
          </a:r>
          <a:endParaRPr lang="sv-SE"/>
        </a:p>
      </dgm:t>
    </dgm:pt>
    <dgm:pt modelId="{401E118F-B712-6943-8968-A8397B070BD1}" type="sibTrans" cxnId="{09204699-172B-C747-8D1D-77EE0B07E713}">
      <dgm:prSet/>
      <dgm:spPr/>
      <dgm:t>
        <a:bodyPr/>
        <a:lstStyle/>
        <a:p>
          <a:endParaRPr lang="sv-SE"/>
        </a:p>
      </dgm:t>
    </dgm:pt>
    <dgm:pt modelId="{58D895DF-2D0F-CF41-904E-9932A261F67E}" type="parTrans" cxnId="{09204699-172B-C747-8D1D-77EE0B07E713}">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B94894A3-2724-1545-B65C-3153B62A301E}" type="presOf" srcId="{4A6D8DD9-F096-224C-9819-493E846E89F4}" destId="{32CD5116-FF6F-6742-88DB-640063EEC0D3}" srcOrd="0" destOrd="0"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FBB500"/>
        </a:solidFill>
      </dgm:spPr>
      <dgm:t>
        <a:bodyPr/>
        <a:lstStyle/>
        <a:p>
          <a:pPr marL="0">
            <a:buNone/>
          </a:pPr>
          <a:r>
            <a:rPr lang="en-US" b="1" err="1"/>
            <a:t>Återställ</a:t>
          </a:r>
          <a:r>
            <a:rPr lang="en-US" b="1"/>
            <a:t> </a:t>
          </a:r>
          <a:r>
            <a:rPr lang="en-US" b="1" err="1"/>
            <a:t>funktionalitet</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FBB500"/>
        </a:solidFill>
      </dgm:spPr>
      <dgm:t>
        <a:bodyPr/>
        <a:lstStyle/>
        <a:p>
          <a:pPr marL="0">
            <a:buFont typeface="Arial" panose="020B0604020202020204" pitchFamily="34" charset="0"/>
            <a:buNone/>
          </a:pPr>
          <a:r>
            <a:rPr lang="en-US"/>
            <a:t>- </a:t>
          </a:r>
          <a:r>
            <a:rPr lang="en-US" err="1"/>
            <a:t>Satsning</a:t>
          </a:r>
          <a:r>
            <a:rPr lang="en-US"/>
            <a:t> </a:t>
          </a:r>
          <a:r>
            <a:rPr lang="en-US" err="1"/>
            <a:t>på</a:t>
          </a:r>
          <a:r>
            <a:rPr lang="en-US"/>
            <a:t> </a:t>
          </a:r>
          <a:r>
            <a:rPr lang="en-US" err="1"/>
            <a:t>förstärkt</a:t>
          </a:r>
          <a:r>
            <a:rPr lang="en-US"/>
            <a:t> </a:t>
          </a:r>
          <a:r>
            <a:rPr lang="en-US" err="1"/>
            <a:t>underhåll</a:t>
          </a:r>
          <a:r>
            <a:rPr lang="en-US"/>
            <a:t>, </a:t>
          </a:r>
          <a:r>
            <a:rPr lang="en-US" err="1"/>
            <a:t>driftsäkra</a:t>
          </a:r>
          <a:r>
            <a:rPr lang="en-US"/>
            <a:t> </a:t>
          </a:r>
          <a:r>
            <a:rPr lang="en-US" err="1"/>
            <a:t>stödsystem</a:t>
          </a:r>
          <a:r>
            <a:rPr lang="en-US"/>
            <a:t>, </a:t>
          </a:r>
          <a:r>
            <a:rPr lang="en-US" err="1"/>
            <a:t>ökad</a:t>
          </a:r>
          <a:r>
            <a:rPr lang="en-US"/>
            <a:t> </a:t>
          </a:r>
          <a:r>
            <a:rPr lang="en-US" err="1"/>
            <a:t>kapacitet</a:t>
          </a:r>
          <a:r>
            <a:rPr lang="en-US"/>
            <a:t> </a:t>
          </a:r>
          <a:r>
            <a:rPr lang="en-US" err="1"/>
            <a:t>för</a:t>
          </a:r>
          <a:r>
            <a:rPr lang="en-US"/>
            <a:t> </a:t>
          </a:r>
          <a:r>
            <a:rPr lang="en-US" err="1"/>
            <a:t>fordonsuppställning</a:t>
          </a:r>
          <a:r>
            <a:rPr lang="en-US"/>
            <a:t> </a:t>
          </a:r>
          <a:r>
            <a:rPr lang="en-US" err="1"/>
            <a:t>och</a:t>
          </a:r>
          <a:r>
            <a:rPr lang="en-US"/>
            <a:t> </a:t>
          </a:r>
          <a:r>
            <a:rPr lang="en-US" err="1"/>
            <a:t>rekonstruktion</a:t>
          </a:r>
          <a:r>
            <a:rPr lang="en-US"/>
            <a:t> av </a:t>
          </a:r>
          <a:r>
            <a:rPr lang="en-US" err="1"/>
            <a:t>Europavägarna</a:t>
          </a:r>
          <a:endParaRPr lang="sv-SE"/>
        </a:p>
      </dgm:t>
    </dgm:pt>
    <dgm:pt modelId="{58D895DF-2D0F-CF41-904E-9932A261F67E}" type="parTrans" cxnId="{09204699-172B-C747-8D1D-77EE0B07E713}">
      <dgm:prSet/>
      <dgm:spPr/>
      <dgm:t>
        <a:bodyPr/>
        <a:lstStyle/>
        <a:p>
          <a:endParaRPr lang="sv-SE"/>
        </a:p>
      </dgm:t>
    </dgm:pt>
    <dgm:pt modelId="{401E118F-B712-6943-8968-A8397B070BD1}" type="sibTrans" cxnId="{09204699-172B-C747-8D1D-77EE0B07E713}">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custLinFactNeighborX="-49" custLinFactNeighborY="1113">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B94894A3-2724-1545-B65C-3153B62A301E}" type="presOf" srcId="{4A6D8DD9-F096-224C-9819-493E846E89F4}" destId="{32CD5116-FF6F-6742-88DB-640063EEC0D3}" srcOrd="0" destOrd="0"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8F2C66"/>
        </a:solidFill>
      </dgm:spPr>
      <dgm:t>
        <a:bodyPr/>
        <a:lstStyle/>
        <a:p>
          <a:pPr marL="0">
            <a:buNone/>
          </a:pPr>
          <a:r>
            <a:rPr lang="en-US" b="1" err="1"/>
            <a:t>Förbättra</a:t>
          </a:r>
          <a:r>
            <a:rPr lang="en-US" b="1"/>
            <a:t> </a:t>
          </a:r>
          <a:r>
            <a:rPr lang="en-US" b="1" err="1"/>
            <a:t>prestanda</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8F2C66"/>
        </a:solidFill>
      </dgm:spPr>
      <dgm:t>
        <a:bodyPr/>
        <a:lstStyle/>
        <a:p>
          <a:pPr marL="0">
            <a:buNone/>
          </a:pPr>
          <a:r>
            <a:rPr lang="en-US"/>
            <a:t>- </a:t>
          </a:r>
          <a:r>
            <a:rPr lang="en-US" err="1"/>
            <a:t>Utökade</a:t>
          </a:r>
          <a:r>
            <a:rPr lang="en-US"/>
            <a:t> </a:t>
          </a:r>
          <a:r>
            <a:rPr lang="en-US" err="1"/>
            <a:t>trimingsåtgärder</a:t>
          </a:r>
          <a:r>
            <a:rPr lang="en-US"/>
            <a:t> </a:t>
          </a:r>
          <a:r>
            <a:rPr lang="en-US" err="1"/>
            <a:t>och</a:t>
          </a:r>
          <a:r>
            <a:rPr lang="en-US"/>
            <a:t> </a:t>
          </a:r>
          <a:r>
            <a:rPr lang="en-US" err="1"/>
            <a:t>en</a:t>
          </a:r>
          <a:r>
            <a:rPr lang="en-US"/>
            <a:t> </a:t>
          </a:r>
          <a:r>
            <a:rPr lang="en-US" err="1"/>
            <a:t>effektivare</a:t>
          </a:r>
          <a:r>
            <a:rPr lang="en-US"/>
            <a:t> </a:t>
          </a:r>
          <a:r>
            <a:rPr lang="en-US" err="1"/>
            <a:t>användning</a:t>
          </a:r>
          <a:r>
            <a:rPr lang="en-US"/>
            <a:t> av </a:t>
          </a:r>
          <a:r>
            <a:rPr lang="en-US" err="1"/>
            <a:t>infrastrukturen</a:t>
          </a:r>
          <a:endParaRPr lang="sv-SE"/>
        </a:p>
      </dgm:t>
    </dgm:pt>
    <dgm:pt modelId="{401E118F-B712-6943-8968-A8397B070BD1}" type="sibTrans" cxnId="{09204699-172B-C747-8D1D-77EE0B07E713}">
      <dgm:prSet/>
      <dgm:spPr/>
      <dgm:t>
        <a:bodyPr/>
        <a:lstStyle/>
        <a:p>
          <a:endParaRPr lang="sv-SE"/>
        </a:p>
      </dgm:t>
    </dgm:pt>
    <dgm:pt modelId="{58D895DF-2D0F-CF41-904E-9932A261F67E}" type="parTrans" cxnId="{09204699-172B-C747-8D1D-77EE0B07E713}">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custLinFactNeighborX="-49" custLinFactNeighborY="1445">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B94894A3-2724-1545-B65C-3153B62A301E}" type="presOf" srcId="{4A6D8DD9-F096-224C-9819-493E846E89F4}" destId="{32CD5116-FF6F-6742-88DB-640063EEC0D3}" srcOrd="0" destOrd="0"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1B5597"/>
        </a:solidFill>
      </dgm:spPr>
      <dgm:t>
        <a:bodyPr/>
        <a:lstStyle/>
        <a:p>
          <a:pPr marL="0">
            <a:buNone/>
          </a:pPr>
          <a:r>
            <a:rPr lang="en-US" b="1" err="1"/>
            <a:t>Öka</a:t>
          </a:r>
          <a:r>
            <a:rPr lang="en-US" b="1"/>
            <a:t> </a:t>
          </a:r>
          <a:r>
            <a:rPr lang="en-US" b="1" err="1"/>
            <a:t>kapaciteten</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1B5597"/>
        </a:solidFill>
      </dgm:spPr>
      <dgm:t>
        <a:bodyPr/>
        <a:lstStyle/>
        <a:p>
          <a:pPr marL="0">
            <a:buNone/>
          </a:pPr>
          <a:r>
            <a:rPr lang="en-US"/>
            <a:t>- </a:t>
          </a:r>
          <a:r>
            <a:rPr lang="en-US" err="1"/>
            <a:t>Framför</a:t>
          </a:r>
          <a:r>
            <a:rPr lang="en-US"/>
            <a:t> </a:t>
          </a:r>
          <a:r>
            <a:rPr lang="en-US" err="1"/>
            <a:t>allt</a:t>
          </a:r>
          <a:r>
            <a:rPr lang="en-US"/>
            <a:t> </a:t>
          </a:r>
          <a:r>
            <a:rPr lang="en-US" err="1"/>
            <a:t>i</a:t>
          </a:r>
          <a:r>
            <a:rPr lang="en-US"/>
            <a:t> </a:t>
          </a:r>
          <a:r>
            <a:rPr lang="en-US" err="1"/>
            <a:t>spårsystem</a:t>
          </a:r>
          <a:r>
            <a:rPr lang="en-US"/>
            <a:t> </a:t>
          </a:r>
          <a:r>
            <a:rPr lang="en-US" err="1"/>
            <a:t>för</a:t>
          </a:r>
          <a:r>
            <a:rPr lang="en-US"/>
            <a:t> person- </a:t>
          </a:r>
          <a:r>
            <a:rPr lang="en-US" err="1"/>
            <a:t>och</a:t>
          </a:r>
          <a:r>
            <a:rPr lang="en-US"/>
            <a:t> </a:t>
          </a:r>
          <a:r>
            <a:rPr lang="en-US" err="1"/>
            <a:t>godstrafik</a:t>
          </a:r>
          <a:endParaRPr lang="sv-SE"/>
        </a:p>
      </dgm:t>
    </dgm:pt>
    <dgm:pt modelId="{401E118F-B712-6943-8968-A8397B070BD1}" type="sibTrans" cxnId="{09204699-172B-C747-8D1D-77EE0B07E713}">
      <dgm:prSet/>
      <dgm:spPr/>
      <dgm:t>
        <a:bodyPr/>
        <a:lstStyle/>
        <a:p>
          <a:endParaRPr lang="sv-SE"/>
        </a:p>
      </dgm:t>
    </dgm:pt>
    <dgm:pt modelId="{58D895DF-2D0F-CF41-904E-9932A261F67E}" type="parTrans" cxnId="{09204699-172B-C747-8D1D-77EE0B07E713}">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custScaleX="100098" custLinFactNeighborX="-49" custLinFactNeighborY="-37424">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B94894A3-2724-1545-B65C-3153B62A301E}" type="presOf" srcId="{4A6D8DD9-F096-224C-9819-493E846E89F4}" destId="{32CD5116-FF6F-6742-88DB-640063EEC0D3}" srcOrd="0" destOrd="0"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6D8DD9-F096-224C-9819-493E846E89F4}"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sv-SE"/>
        </a:p>
      </dgm:t>
    </dgm:pt>
    <dgm:pt modelId="{813629AD-0E99-A842-B45F-CA35C3C496FA}">
      <dgm:prSet/>
      <dgm:spPr>
        <a:solidFill>
          <a:srgbClr val="CE413E"/>
        </a:solidFill>
      </dgm:spPr>
      <dgm:t>
        <a:bodyPr/>
        <a:lstStyle/>
        <a:p>
          <a:pPr marL="0">
            <a:buNone/>
          </a:pPr>
          <a:r>
            <a:rPr lang="en-US" b="1" err="1"/>
            <a:t>Omvärldsbevakning</a:t>
          </a:r>
          <a:endParaRPr lang="sv-SE"/>
        </a:p>
      </dgm:t>
    </dgm:pt>
    <dgm:pt modelId="{FC9C866B-8015-B146-AB95-0A6729C1C7AB}" type="parTrans" cxnId="{FC7C2A00-7774-3445-99B6-E899EC309E86}">
      <dgm:prSet/>
      <dgm:spPr/>
      <dgm:t>
        <a:bodyPr/>
        <a:lstStyle/>
        <a:p>
          <a:endParaRPr lang="sv-SE"/>
        </a:p>
      </dgm:t>
    </dgm:pt>
    <dgm:pt modelId="{3657CE4B-4CB7-264D-A686-C26CE774989D}" type="sibTrans" cxnId="{FC7C2A00-7774-3445-99B6-E899EC309E86}">
      <dgm:prSet/>
      <dgm:spPr/>
      <dgm:t>
        <a:bodyPr/>
        <a:lstStyle/>
        <a:p>
          <a:endParaRPr lang="sv-SE"/>
        </a:p>
      </dgm:t>
    </dgm:pt>
    <dgm:pt modelId="{C86BB55E-0960-514C-8D72-8D36D1B67011}">
      <dgm:prSet/>
      <dgm:spPr>
        <a:solidFill>
          <a:srgbClr val="CE413E"/>
        </a:solidFill>
      </dgm:spPr>
      <dgm:t>
        <a:bodyPr/>
        <a:lstStyle/>
        <a:p>
          <a:pPr marL="0">
            <a:buNone/>
          </a:pPr>
          <a:r>
            <a:rPr lang="en-US"/>
            <a:t>- </a:t>
          </a:r>
          <a:r>
            <a:rPr lang="en-US" err="1"/>
            <a:t>Kontinuerlig</a:t>
          </a:r>
          <a:r>
            <a:rPr lang="en-US"/>
            <a:t> </a:t>
          </a:r>
          <a:r>
            <a:rPr lang="en-US" err="1"/>
            <a:t>omvärldsbevakning</a:t>
          </a:r>
          <a:r>
            <a:rPr lang="en-US"/>
            <a:t>, </a:t>
          </a:r>
          <a:r>
            <a:rPr lang="en-US" err="1"/>
            <a:t>trendspaning</a:t>
          </a:r>
          <a:r>
            <a:rPr lang="en-US"/>
            <a:t>, </a:t>
          </a:r>
          <a:r>
            <a:rPr lang="en-US" err="1"/>
            <a:t>analys</a:t>
          </a:r>
          <a:r>
            <a:rPr lang="en-US"/>
            <a:t>- </a:t>
          </a:r>
          <a:r>
            <a:rPr lang="en-US" err="1"/>
            <a:t>och</a:t>
          </a:r>
          <a:r>
            <a:rPr lang="en-US"/>
            <a:t> </a:t>
          </a:r>
          <a:r>
            <a:rPr lang="en-US" err="1"/>
            <a:t>beslutsförmåga</a:t>
          </a:r>
          <a:r>
            <a:rPr lang="en-US"/>
            <a:t> </a:t>
          </a:r>
          <a:endParaRPr lang="sv-SE"/>
        </a:p>
      </dgm:t>
    </dgm:pt>
    <dgm:pt modelId="{401E118F-B712-6943-8968-A8397B070BD1}" type="sibTrans" cxnId="{09204699-172B-C747-8D1D-77EE0B07E713}">
      <dgm:prSet/>
      <dgm:spPr/>
      <dgm:t>
        <a:bodyPr/>
        <a:lstStyle/>
        <a:p>
          <a:endParaRPr lang="sv-SE"/>
        </a:p>
      </dgm:t>
    </dgm:pt>
    <dgm:pt modelId="{58D895DF-2D0F-CF41-904E-9932A261F67E}" type="parTrans" cxnId="{09204699-172B-C747-8D1D-77EE0B07E713}">
      <dgm:prSet/>
      <dgm:spPr/>
      <dgm:t>
        <a:bodyPr/>
        <a:lstStyle/>
        <a:p>
          <a:endParaRPr lang="sv-SE"/>
        </a:p>
      </dgm:t>
    </dgm:pt>
    <dgm:pt modelId="{32CD5116-FF6F-6742-88DB-640063EEC0D3}" type="pres">
      <dgm:prSet presAssocID="{4A6D8DD9-F096-224C-9819-493E846E89F4}" presName="Name0" presStyleCnt="0">
        <dgm:presLayoutVars>
          <dgm:dir/>
          <dgm:resizeHandles val="exact"/>
        </dgm:presLayoutVars>
      </dgm:prSet>
      <dgm:spPr/>
    </dgm:pt>
    <dgm:pt modelId="{3DD64BC8-6834-CC44-8A26-02C483443C43}" type="pres">
      <dgm:prSet presAssocID="{813629AD-0E99-A842-B45F-CA35C3C496FA}" presName="parAndChTx" presStyleLbl="node1" presStyleIdx="0" presStyleCnt="1" custScaleX="100098" custLinFactNeighborX="-49" custLinFactNeighborY="-37424">
        <dgm:presLayoutVars>
          <dgm:bulletEnabled val="1"/>
        </dgm:presLayoutVars>
      </dgm:prSet>
      <dgm:spPr/>
    </dgm:pt>
  </dgm:ptLst>
  <dgm:cxnLst>
    <dgm:cxn modelId="{FC7C2A00-7774-3445-99B6-E899EC309E86}" srcId="{4A6D8DD9-F096-224C-9819-493E846E89F4}" destId="{813629AD-0E99-A842-B45F-CA35C3C496FA}" srcOrd="0" destOrd="0" parTransId="{FC9C866B-8015-B146-AB95-0A6729C1C7AB}" sibTransId="{3657CE4B-4CB7-264D-A686-C26CE774989D}"/>
    <dgm:cxn modelId="{A152DB4F-E701-BF40-8DAF-C2CBA72A8987}" type="presOf" srcId="{813629AD-0E99-A842-B45F-CA35C3C496FA}" destId="{3DD64BC8-6834-CC44-8A26-02C483443C43}" srcOrd="0" destOrd="0" presId="urn:microsoft.com/office/officeart/2005/8/layout/hChevron3"/>
    <dgm:cxn modelId="{495E0290-EC80-FB4E-94C6-C7DC10788FEF}" type="presOf" srcId="{C86BB55E-0960-514C-8D72-8D36D1B67011}" destId="{3DD64BC8-6834-CC44-8A26-02C483443C43}" srcOrd="0" destOrd="1" presId="urn:microsoft.com/office/officeart/2005/8/layout/hChevron3"/>
    <dgm:cxn modelId="{09204699-172B-C747-8D1D-77EE0B07E713}" srcId="{813629AD-0E99-A842-B45F-CA35C3C496FA}" destId="{C86BB55E-0960-514C-8D72-8D36D1B67011}" srcOrd="0" destOrd="0" parTransId="{58D895DF-2D0F-CF41-904E-9932A261F67E}" sibTransId="{401E118F-B712-6943-8968-A8397B070BD1}"/>
    <dgm:cxn modelId="{B94894A3-2724-1545-B65C-3153B62A301E}" type="presOf" srcId="{4A6D8DD9-F096-224C-9819-493E846E89F4}" destId="{32CD5116-FF6F-6742-88DB-640063EEC0D3}" srcOrd="0" destOrd="0" presId="urn:microsoft.com/office/officeart/2005/8/layout/hChevron3"/>
    <dgm:cxn modelId="{25CC7B55-5A34-8D46-BCD3-84E3404654D9}" type="presParOf" srcId="{32CD5116-FF6F-6742-88DB-640063EEC0D3}" destId="{3DD64BC8-6834-CC44-8A26-02C483443C43}" srcOrd="0" destOrd="0" presId="urn:microsoft.com/office/officeart/2005/8/layout/hChevron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5E1E3-991D-F44E-9804-F2A50FB47035}">
      <dsp:nvSpPr>
        <dsp:cNvPr id="0" name=""/>
        <dsp:cNvSpPr/>
      </dsp:nvSpPr>
      <dsp:spPr>
        <a:xfrm rot="1200996">
          <a:off x="4897467" y="2787514"/>
          <a:ext cx="1742996" cy="43374"/>
        </a:xfrm>
        <a:custGeom>
          <a:avLst/>
          <a:gdLst/>
          <a:ahLst/>
          <a:cxnLst/>
          <a:rect l="0" t="0" r="0" b="0"/>
          <a:pathLst>
            <a:path>
              <a:moveTo>
                <a:pt x="0" y="21687"/>
              </a:moveTo>
              <a:lnTo>
                <a:pt x="1742996" y="2168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A4AED95-D22E-C24B-A600-97A50E0260FE}">
      <dsp:nvSpPr>
        <dsp:cNvPr id="0" name=""/>
        <dsp:cNvSpPr/>
      </dsp:nvSpPr>
      <dsp:spPr>
        <a:xfrm rot="20301365">
          <a:off x="4890687" y="1455811"/>
          <a:ext cx="1685637" cy="43374"/>
        </a:xfrm>
        <a:custGeom>
          <a:avLst/>
          <a:gdLst/>
          <a:ahLst/>
          <a:cxnLst/>
          <a:rect l="0" t="0" r="0" b="0"/>
          <a:pathLst>
            <a:path>
              <a:moveTo>
                <a:pt x="0" y="21687"/>
              </a:moveTo>
              <a:lnTo>
                <a:pt x="1685637" y="2168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D22C1D4-2CEE-A742-9264-89E334A906EB}">
      <dsp:nvSpPr>
        <dsp:cNvPr id="0" name=""/>
        <dsp:cNvSpPr/>
      </dsp:nvSpPr>
      <dsp:spPr>
        <a:xfrm>
          <a:off x="314774" y="817637"/>
          <a:ext cx="5164441" cy="271231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5000" b="-16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47F51-AD84-104E-94B6-37C7FCEB8028}">
      <dsp:nvSpPr>
        <dsp:cNvPr id="0" name=""/>
        <dsp:cNvSpPr/>
      </dsp:nvSpPr>
      <dsp:spPr>
        <a:xfrm>
          <a:off x="6453005" y="-27172"/>
          <a:ext cx="1764449" cy="1738166"/>
        </a:xfrm>
        <a:prstGeom prst="ellipse">
          <a:avLst/>
        </a:prstGeom>
        <a:solidFill>
          <a:srgbClr val="2398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sv-SE" sz="1300" kern="1200"/>
            <a:t>Storregionala utvecklingsfrågor</a:t>
          </a:r>
        </a:p>
      </dsp:txBody>
      <dsp:txXfrm>
        <a:off x="6711403" y="227377"/>
        <a:ext cx="1247653" cy="1229068"/>
      </dsp:txXfrm>
    </dsp:sp>
    <dsp:sp modelId="{0F4D5F2E-21BF-F348-B00B-2DC6AA28246A}">
      <dsp:nvSpPr>
        <dsp:cNvPr id="0" name=""/>
        <dsp:cNvSpPr/>
      </dsp:nvSpPr>
      <dsp:spPr>
        <a:xfrm>
          <a:off x="8208869" y="-27172"/>
          <a:ext cx="2646673" cy="1738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rtl="0">
            <a:lnSpc>
              <a:spcPct val="90000"/>
            </a:lnSpc>
            <a:spcBef>
              <a:spcPct val="0"/>
            </a:spcBef>
            <a:spcAft>
              <a:spcPct val="15000"/>
            </a:spcAft>
            <a:buChar char="•"/>
          </a:pPr>
          <a:r>
            <a:rPr lang="sv-SE" sz="1800" kern="1200"/>
            <a:t>Infrastruktur </a:t>
          </a:r>
          <a:r>
            <a:rPr lang="sv-SE" sz="1800" kern="1200">
              <a:latin typeface="Calibri Light" panose="020F0302020204030204"/>
            </a:rPr>
            <a:t>och transporter</a:t>
          </a:r>
          <a:r>
            <a:rPr lang="sv-SE" sz="1800" kern="1200"/>
            <a:t>: </a:t>
          </a:r>
          <a:r>
            <a:rPr lang="sv-SE" sz="1800" b="1" kern="1200"/>
            <a:t>En Bättre Sits</a:t>
          </a:r>
          <a:endParaRPr lang="sv-SE" sz="1800" kern="1200"/>
        </a:p>
        <a:p>
          <a:pPr marL="171450" lvl="1" indent="-171450" algn="l" defTabSz="800100">
            <a:lnSpc>
              <a:spcPct val="90000"/>
            </a:lnSpc>
            <a:spcBef>
              <a:spcPct val="0"/>
            </a:spcBef>
            <a:spcAft>
              <a:spcPct val="15000"/>
            </a:spcAft>
            <a:buChar char="•"/>
          </a:pPr>
          <a:r>
            <a:rPr lang="sv-SE" sz="1800" kern="1200" dirty="0"/>
            <a:t>Kompetensförsörjning: </a:t>
          </a:r>
          <a:r>
            <a:rPr lang="sv-SE" sz="1800" b="1" kern="1200" dirty="0"/>
            <a:t>En Bättre Matchning</a:t>
          </a:r>
          <a:endParaRPr lang="sv-SE" sz="1800" kern="1200" dirty="0"/>
        </a:p>
      </dsp:txBody>
      <dsp:txXfrm>
        <a:off x="8208869" y="-27172"/>
        <a:ext cx="2646673" cy="1738166"/>
      </dsp:txXfrm>
    </dsp:sp>
    <dsp:sp modelId="{32C87DFB-C36F-B548-90B6-358EF5AB9584}">
      <dsp:nvSpPr>
        <dsp:cNvPr id="0" name=""/>
        <dsp:cNvSpPr/>
      </dsp:nvSpPr>
      <dsp:spPr>
        <a:xfrm>
          <a:off x="6538667" y="2572335"/>
          <a:ext cx="1627390" cy="1627390"/>
        </a:xfrm>
        <a:prstGeom prst="ellipse">
          <a:avLst/>
        </a:prstGeom>
        <a:solidFill>
          <a:srgbClr val="FBB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sv-SE" sz="1300" kern="1200" dirty="0"/>
            <a:t>Storregionala mötesplatser</a:t>
          </a:r>
        </a:p>
      </dsp:txBody>
      <dsp:txXfrm>
        <a:off x="6776993" y="2810661"/>
        <a:ext cx="1150738" cy="1150738"/>
      </dsp:txXfrm>
    </dsp:sp>
    <dsp:sp modelId="{EB1E8978-AF85-9944-8FB0-BAB70E51D001}">
      <dsp:nvSpPr>
        <dsp:cNvPr id="0" name=""/>
        <dsp:cNvSpPr/>
      </dsp:nvSpPr>
      <dsp:spPr>
        <a:xfrm>
          <a:off x="8328796" y="2572335"/>
          <a:ext cx="2441085" cy="162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sv-SE" sz="1800" kern="1200" err="1"/>
            <a:t>Mälartinget</a:t>
          </a:r>
          <a:endParaRPr lang="sv-SE" sz="1800" kern="1200"/>
        </a:p>
        <a:p>
          <a:pPr marL="171450" lvl="1" indent="-171450" algn="l" defTabSz="800100">
            <a:lnSpc>
              <a:spcPct val="90000"/>
            </a:lnSpc>
            <a:spcBef>
              <a:spcPct val="0"/>
            </a:spcBef>
            <a:spcAft>
              <a:spcPct val="15000"/>
            </a:spcAft>
            <a:buChar char="•"/>
          </a:pPr>
          <a:r>
            <a:rPr lang="sv-SE" sz="1800" kern="1200" err="1"/>
            <a:t>Greater</a:t>
          </a:r>
          <a:r>
            <a:rPr lang="sv-SE" sz="1800" kern="1200"/>
            <a:t> Stockholm </a:t>
          </a:r>
          <a:r>
            <a:rPr lang="sv-SE" sz="1800" kern="1200" err="1"/>
            <a:t>Network</a:t>
          </a:r>
          <a:r>
            <a:rPr lang="sv-SE" sz="1800" kern="1200"/>
            <a:t> (</a:t>
          </a:r>
          <a:r>
            <a:rPr lang="sv-SE" sz="1800" kern="1200" err="1"/>
            <a:t>triple</a:t>
          </a:r>
          <a:r>
            <a:rPr lang="sv-SE" sz="1800" kern="1200"/>
            <a:t> helix)</a:t>
          </a:r>
        </a:p>
        <a:p>
          <a:pPr marL="171450" lvl="1" indent="-171450" algn="l" defTabSz="800100">
            <a:lnSpc>
              <a:spcPct val="90000"/>
            </a:lnSpc>
            <a:spcBef>
              <a:spcPct val="0"/>
            </a:spcBef>
            <a:spcAft>
              <a:spcPct val="15000"/>
            </a:spcAft>
            <a:buChar char="•"/>
          </a:pPr>
          <a:r>
            <a:rPr lang="sv-SE" sz="1800" kern="1200" dirty="0"/>
            <a:t>Stockholm-</a:t>
          </a:r>
          <a:r>
            <a:rPr lang="sv-SE" sz="1800" kern="1200" dirty="0" err="1"/>
            <a:t>Mälarbänken</a:t>
          </a:r>
          <a:r>
            <a:rPr lang="sv-SE" sz="1800" kern="1200" dirty="0"/>
            <a:t> i riksdagen</a:t>
          </a:r>
        </a:p>
      </dsp:txBody>
      <dsp:txXfrm>
        <a:off x="8328796" y="2572335"/>
        <a:ext cx="2441085" cy="1627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2551" y="0"/>
          <a:ext cx="5221316" cy="1770174"/>
        </a:xfrm>
        <a:prstGeom prst="homePlate">
          <a:avLst>
            <a:gd name="adj" fmla="val 25000"/>
          </a:avLst>
        </a:prstGeom>
        <a:solidFill>
          <a:srgbClr val="CE41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96" tIns="48260" rIns="736786" bIns="48260" numCol="1" spcCol="1270" anchor="t" anchorCtr="0">
          <a:noAutofit/>
        </a:bodyPr>
        <a:lstStyle/>
        <a:p>
          <a:pPr marL="0" lvl="0" indent="0" algn="l" defTabSz="844550">
            <a:lnSpc>
              <a:spcPct val="90000"/>
            </a:lnSpc>
            <a:spcBef>
              <a:spcPct val="0"/>
            </a:spcBef>
            <a:spcAft>
              <a:spcPct val="35000"/>
            </a:spcAft>
            <a:buNone/>
          </a:pPr>
          <a:r>
            <a:rPr lang="en-US" sz="1900" b="1" kern="1200"/>
            <a:t>Styr mot </a:t>
          </a:r>
          <a:r>
            <a:rPr lang="en-US" sz="1900" b="1" kern="1200" err="1"/>
            <a:t>beteendeförändring</a:t>
          </a:r>
          <a:r>
            <a:rPr lang="en-US" sz="1900" b="1" kern="1200"/>
            <a:t> </a:t>
          </a:r>
          <a:r>
            <a:rPr lang="en-US" sz="1900" b="1" kern="1200" err="1"/>
            <a:t>och</a:t>
          </a:r>
          <a:r>
            <a:rPr lang="en-US" sz="1900" b="1" kern="1200"/>
            <a:t> </a:t>
          </a:r>
          <a:r>
            <a:rPr lang="en-US" sz="1900" b="1" kern="1200" err="1"/>
            <a:t>överflyttning</a:t>
          </a:r>
          <a:endParaRPr lang="sv-SE" sz="1900" kern="1200"/>
        </a:p>
        <a:p>
          <a:pPr marL="0" lvl="1" indent="-114300" algn="l" defTabSz="666750">
            <a:lnSpc>
              <a:spcPct val="90000"/>
            </a:lnSpc>
            <a:spcBef>
              <a:spcPct val="0"/>
            </a:spcBef>
            <a:spcAft>
              <a:spcPct val="15000"/>
            </a:spcAft>
            <a:buFont typeface="Arial" panose="020B0604020202020204" pitchFamily="34" charset="0"/>
            <a:buChar char="•"/>
          </a:pPr>
          <a:r>
            <a:rPr lang="en-US" sz="1500" kern="1200" err="1"/>
            <a:t>Bygg</a:t>
          </a:r>
          <a:r>
            <a:rPr lang="en-US" sz="1500" kern="1200"/>
            <a:t> </a:t>
          </a:r>
          <a:r>
            <a:rPr lang="en-US" sz="1500" kern="1200" err="1"/>
            <a:t>transportsnålt</a:t>
          </a:r>
          <a:r>
            <a:rPr lang="en-US" sz="1500" kern="1200"/>
            <a:t> </a:t>
          </a:r>
          <a:r>
            <a:rPr lang="en-US" sz="1500" kern="1200" err="1"/>
            <a:t>och</a:t>
          </a:r>
          <a:r>
            <a:rPr lang="en-US" sz="1500" kern="1200"/>
            <a:t> </a:t>
          </a:r>
          <a:r>
            <a:rPr lang="en-US" sz="1500" kern="1200" err="1"/>
            <a:t>kollektivtrafiknära</a:t>
          </a:r>
          <a:endParaRPr lang="sv-SE" sz="1500" kern="1200"/>
        </a:p>
        <a:p>
          <a:pPr marL="0" lvl="1" indent="-114300" algn="l" defTabSz="666750">
            <a:lnSpc>
              <a:spcPct val="90000"/>
            </a:lnSpc>
            <a:spcBef>
              <a:spcPct val="0"/>
            </a:spcBef>
            <a:spcAft>
              <a:spcPct val="15000"/>
            </a:spcAft>
            <a:buFont typeface="Arial" panose="020B0604020202020204" pitchFamily="34" charset="0"/>
            <a:buChar char="•"/>
          </a:pPr>
          <a:r>
            <a:rPr lang="en-US" sz="1500" kern="1200"/>
            <a:t>Se till </a:t>
          </a:r>
          <a:r>
            <a:rPr lang="en-US" sz="1500" kern="1200" err="1"/>
            <a:t>hela</a:t>
          </a:r>
          <a:r>
            <a:rPr lang="en-US" sz="1500" kern="1200"/>
            <a:t> </a:t>
          </a:r>
          <a:r>
            <a:rPr lang="en-US" sz="1500" kern="1200" err="1"/>
            <a:t>resan</a:t>
          </a:r>
          <a:r>
            <a:rPr lang="en-US" sz="1500" kern="1200"/>
            <a:t>/</a:t>
          </a:r>
          <a:r>
            <a:rPr lang="en-US" sz="1500" kern="1200" err="1"/>
            <a:t>transporten</a:t>
          </a:r>
          <a:endParaRPr lang="sv-SE" sz="1500" kern="1200"/>
        </a:p>
        <a:p>
          <a:pPr marL="0" lvl="1" indent="-114300" algn="l" defTabSz="666750">
            <a:lnSpc>
              <a:spcPct val="90000"/>
            </a:lnSpc>
            <a:spcBef>
              <a:spcPct val="0"/>
            </a:spcBef>
            <a:spcAft>
              <a:spcPct val="15000"/>
            </a:spcAft>
            <a:buFont typeface="Arial" panose="020B0604020202020204" pitchFamily="34" charset="0"/>
            <a:buChar char="•"/>
          </a:pPr>
          <a:r>
            <a:rPr lang="en-US" sz="1500" kern="1200" err="1"/>
            <a:t>Öka</a:t>
          </a:r>
          <a:r>
            <a:rPr lang="en-US" sz="1500" kern="1200"/>
            <a:t> </a:t>
          </a:r>
          <a:r>
            <a:rPr lang="en-US" sz="1500" kern="1200" err="1"/>
            <a:t>andelen</a:t>
          </a:r>
          <a:r>
            <a:rPr lang="en-US" sz="1500" kern="1200"/>
            <a:t> gods </a:t>
          </a:r>
          <a:r>
            <a:rPr lang="en-US" sz="1500" kern="1200" err="1"/>
            <a:t>på</a:t>
          </a:r>
          <a:r>
            <a:rPr lang="en-US" sz="1500" kern="1200"/>
            <a:t> </a:t>
          </a:r>
          <a:r>
            <a:rPr lang="en-US" sz="1500" kern="1200" err="1"/>
            <a:t>sjö</a:t>
          </a:r>
          <a:r>
            <a:rPr lang="en-US" sz="1500" kern="1200"/>
            <a:t> </a:t>
          </a:r>
          <a:r>
            <a:rPr lang="en-US" sz="1500" kern="1200" err="1"/>
            <a:t>och</a:t>
          </a:r>
          <a:r>
            <a:rPr lang="en-US" sz="1500" kern="1200"/>
            <a:t> </a:t>
          </a:r>
          <a:r>
            <a:rPr lang="en-US" sz="1500" kern="1200" err="1"/>
            <a:t>järnväg</a:t>
          </a:r>
          <a:endParaRPr lang="sv-SE" sz="1500" kern="1200"/>
        </a:p>
        <a:p>
          <a:pPr marL="0" lvl="1" indent="-114300" algn="l" defTabSz="666750">
            <a:lnSpc>
              <a:spcPct val="90000"/>
            </a:lnSpc>
            <a:spcBef>
              <a:spcPct val="0"/>
            </a:spcBef>
            <a:spcAft>
              <a:spcPct val="15000"/>
            </a:spcAft>
            <a:buFont typeface="Arial" panose="020B0604020202020204" pitchFamily="34" charset="0"/>
            <a:buChar char="•"/>
          </a:pPr>
          <a:r>
            <a:rPr lang="en-US" sz="1500" kern="1200" err="1"/>
            <a:t>Konkurrensneutralitet</a:t>
          </a:r>
          <a:r>
            <a:rPr lang="en-US" sz="1500" kern="1200"/>
            <a:t> </a:t>
          </a:r>
          <a:r>
            <a:rPr lang="en-US" sz="1500" kern="1200" err="1"/>
            <a:t>mellan</a:t>
          </a:r>
          <a:r>
            <a:rPr lang="en-US" sz="1500" kern="1200"/>
            <a:t> </a:t>
          </a:r>
          <a:r>
            <a:rPr lang="en-US" sz="1500" kern="1200" err="1"/>
            <a:t>trafikslag</a:t>
          </a:r>
          <a:r>
            <a:rPr lang="en-US" sz="1500" kern="1200"/>
            <a:t> </a:t>
          </a:r>
          <a:r>
            <a:rPr lang="en-US" sz="1500" kern="1200" err="1"/>
            <a:t>för</a:t>
          </a:r>
          <a:r>
            <a:rPr lang="en-US" sz="1500" kern="1200"/>
            <a:t> gods</a:t>
          </a:r>
          <a:endParaRPr lang="sv-SE" sz="1500" kern="1200"/>
        </a:p>
      </dsp:txBody>
      <dsp:txXfrm>
        <a:off x="2551" y="0"/>
        <a:ext cx="5000044" cy="1770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0" y="0"/>
          <a:ext cx="5221317" cy="911712"/>
        </a:xfrm>
        <a:prstGeom prst="homePlate">
          <a:avLst>
            <a:gd name="adj" fmla="val 25000"/>
          </a:avLst>
        </a:prstGeom>
        <a:solidFill>
          <a:srgbClr val="FBB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96" tIns="48260" rIns="736786" bIns="48260" numCol="1" spcCol="1270" anchor="t" anchorCtr="0">
          <a:noAutofit/>
        </a:bodyPr>
        <a:lstStyle/>
        <a:p>
          <a:pPr marL="0" lvl="0" indent="0" algn="l" defTabSz="844550">
            <a:lnSpc>
              <a:spcPct val="90000"/>
            </a:lnSpc>
            <a:spcBef>
              <a:spcPct val="0"/>
            </a:spcBef>
            <a:spcAft>
              <a:spcPct val="35000"/>
            </a:spcAft>
            <a:buNone/>
          </a:pPr>
          <a:r>
            <a:rPr lang="en-US" sz="1900" b="1" kern="1200" err="1"/>
            <a:t>Stärk</a:t>
          </a:r>
          <a:r>
            <a:rPr lang="en-US" sz="1900" b="1" kern="1200"/>
            <a:t> </a:t>
          </a:r>
          <a:r>
            <a:rPr lang="en-US" sz="1900" b="1" kern="1200" err="1"/>
            <a:t>kollektivtrafiken</a:t>
          </a:r>
          <a:endParaRPr lang="sv-SE" sz="1900" kern="1200"/>
        </a:p>
        <a:p>
          <a:pPr marL="0" lvl="1" indent="-114300" algn="l" defTabSz="666750">
            <a:lnSpc>
              <a:spcPct val="90000"/>
            </a:lnSpc>
            <a:spcBef>
              <a:spcPct val="0"/>
            </a:spcBef>
            <a:spcAft>
              <a:spcPct val="15000"/>
            </a:spcAft>
            <a:buNone/>
          </a:pPr>
          <a:r>
            <a:rPr lang="sv-SE" sz="1500" kern="1200"/>
            <a:t>- I planeringen och utvecklingen av nya mobilitetstjänster</a:t>
          </a:r>
        </a:p>
      </dsp:txBody>
      <dsp:txXfrm>
        <a:off x="0" y="0"/>
        <a:ext cx="5107353" cy="911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2551" y="0"/>
          <a:ext cx="5221317" cy="930536"/>
        </a:xfrm>
        <a:prstGeom prst="homePlate">
          <a:avLst>
            <a:gd name="adj" fmla="val 25000"/>
          </a:avLst>
        </a:prstGeom>
        <a:solidFill>
          <a:srgbClr val="2398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96" tIns="48260" rIns="736786" bIns="48260" numCol="1" spcCol="1270" anchor="t" anchorCtr="0">
          <a:noAutofit/>
        </a:bodyPr>
        <a:lstStyle/>
        <a:p>
          <a:pPr marL="0" lvl="0" indent="0" algn="l" defTabSz="844550">
            <a:lnSpc>
              <a:spcPct val="90000"/>
            </a:lnSpc>
            <a:spcBef>
              <a:spcPct val="0"/>
            </a:spcBef>
            <a:spcAft>
              <a:spcPct val="35000"/>
            </a:spcAft>
            <a:buNone/>
          </a:pPr>
          <a:r>
            <a:rPr lang="en-US" sz="1900" b="1" kern="1200" err="1"/>
            <a:t>Ställ</a:t>
          </a:r>
          <a:r>
            <a:rPr lang="en-US" sz="1900" b="1" kern="1200"/>
            <a:t> om </a:t>
          </a:r>
          <a:r>
            <a:rPr lang="en-US" sz="1900" b="1" kern="1200" err="1"/>
            <a:t>fordonsparken</a:t>
          </a:r>
          <a:endParaRPr lang="sv-SE" sz="1900" kern="1200"/>
        </a:p>
        <a:p>
          <a:pPr marL="0" lvl="1" indent="-114300" algn="l" defTabSz="666750">
            <a:lnSpc>
              <a:spcPct val="90000"/>
            </a:lnSpc>
            <a:spcBef>
              <a:spcPct val="0"/>
            </a:spcBef>
            <a:spcAft>
              <a:spcPct val="15000"/>
            </a:spcAft>
            <a:buNone/>
          </a:pPr>
          <a:r>
            <a:rPr lang="en-US" sz="1500" kern="1200"/>
            <a:t>- </a:t>
          </a:r>
          <a:r>
            <a:rPr lang="en-US" sz="1500" kern="1200" err="1"/>
            <a:t>Infrastruktur</a:t>
          </a:r>
          <a:r>
            <a:rPr lang="en-US" sz="1500" kern="1200"/>
            <a:t>, </a:t>
          </a:r>
          <a:r>
            <a:rPr lang="en-US" sz="1500" kern="1200" err="1"/>
            <a:t>incitament</a:t>
          </a:r>
          <a:r>
            <a:rPr lang="en-US" sz="1500" kern="1200"/>
            <a:t> </a:t>
          </a:r>
          <a:r>
            <a:rPr lang="en-US" sz="1500" kern="1200" err="1"/>
            <a:t>och</a:t>
          </a:r>
          <a:r>
            <a:rPr lang="en-US" sz="1500" kern="1200"/>
            <a:t> </a:t>
          </a:r>
          <a:r>
            <a:rPr lang="en-US" sz="1500" kern="1200" err="1"/>
            <a:t>styrmedel</a:t>
          </a:r>
          <a:r>
            <a:rPr lang="en-US" sz="1500" kern="1200"/>
            <a:t> </a:t>
          </a:r>
          <a:r>
            <a:rPr lang="en-US" sz="1500" kern="1200" err="1"/>
            <a:t>för</a:t>
          </a:r>
          <a:r>
            <a:rPr lang="en-US" sz="1500" kern="1200"/>
            <a:t> </a:t>
          </a:r>
          <a:r>
            <a:rPr lang="en-US" sz="1500" kern="1200" err="1"/>
            <a:t>fossilfria</a:t>
          </a:r>
          <a:r>
            <a:rPr lang="en-US" sz="1500" kern="1200"/>
            <a:t> </a:t>
          </a:r>
          <a:r>
            <a:rPr lang="en-US" sz="1500" kern="1200" err="1"/>
            <a:t>fordon</a:t>
          </a:r>
          <a:endParaRPr lang="sv-SE" sz="1500" kern="1200"/>
        </a:p>
      </dsp:txBody>
      <dsp:txXfrm>
        <a:off x="2551" y="0"/>
        <a:ext cx="5105000" cy="930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0" y="0"/>
          <a:ext cx="5221316" cy="1208056"/>
        </a:xfrm>
        <a:prstGeom prst="homePlate">
          <a:avLst>
            <a:gd name="adj" fmla="val 25000"/>
          </a:avLst>
        </a:prstGeom>
        <a:solidFill>
          <a:srgbClr val="FBB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96" tIns="48260" rIns="736786" bIns="48260" numCol="1" spcCol="1270" anchor="t" anchorCtr="0">
          <a:noAutofit/>
        </a:bodyPr>
        <a:lstStyle/>
        <a:p>
          <a:pPr marL="0" lvl="0" indent="0" algn="l" defTabSz="844550">
            <a:lnSpc>
              <a:spcPct val="90000"/>
            </a:lnSpc>
            <a:spcBef>
              <a:spcPct val="0"/>
            </a:spcBef>
            <a:spcAft>
              <a:spcPct val="35000"/>
            </a:spcAft>
            <a:buNone/>
          </a:pPr>
          <a:r>
            <a:rPr lang="en-US" sz="1900" b="1" kern="1200" err="1"/>
            <a:t>Återställ</a:t>
          </a:r>
          <a:r>
            <a:rPr lang="en-US" sz="1900" b="1" kern="1200"/>
            <a:t> </a:t>
          </a:r>
          <a:r>
            <a:rPr lang="en-US" sz="1900" b="1" kern="1200" err="1"/>
            <a:t>funktionalitet</a:t>
          </a:r>
          <a:endParaRPr lang="sv-SE" sz="1900" kern="1200"/>
        </a:p>
        <a:p>
          <a:pPr marL="0" lvl="1" indent="-114300" algn="l" defTabSz="666750">
            <a:lnSpc>
              <a:spcPct val="90000"/>
            </a:lnSpc>
            <a:spcBef>
              <a:spcPct val="0"/>
            </a:spcBef>
            <a:spcAft>
              <a:spcPct val="15000"/>
            </a:spcAft>
            <a:buFont typeface="Arial" panose="020B0604020202020204" pitchFamily="34" charset="0"/>
            <a:buNone/>
          </a:pPr>
          <a:r>
            <a:rPr lang="en-US" sz="1500" kern="1200"/>
            <a:t>- </a:t>
          </a:r>
          <a:r>
            <a:rPr lang="en-US" sz="1500" kern="1200" err="1"/>
            <a:t>Satsning</a:t>
          </a:r>
          <a:r>
            <a:rPr lang="en-US" sz="1500" kern="1200"/>
            <a:t> </a:t>
          </a:r>
          <a:r>
            <a:rPr lang="en-US" sz="1500" kern="1200" err="1"/>
            <a:t>på</a:t>
          </a:r>
          <a:r>
            <a:rPr lang="en-US" sz="1500" kern="1200"/>
            <a:t> </a:t>
          </a:r>
          <a:r>
            <a:rPr lang="en-US" sz="1500" kern="1200" err="1"/>
            <a:t>förstärkt</a:t>
          </a:r>
          <a:r>
            <a:rPr lang="en-US" sz="1500" kern="1200"/>
            <a:t> </a:t>
          </a:r>
          <a:r>
            <a:rPr lang="en-US" sz="1500" kern="1200" err="1"/>
            <a:t>underhåll</a:t>
          </a:r>
          <a:r>
            <a:rPr lang="en-US" sz="1500" kern="1200"/>
            <a:t>, </a:t>
          </a:r>
          <a:r>
            <a:rPr lang="en-US" sz="1500" kern="1200" err="1"/>
            <a:t>driftsäkra</a:t>
          </a:r>
          <a:r>
            <a:rPr lang="en-US" sz="1500" kern="1200"/>
            <a:t> </a:t>
          </a:r>
          <a:r>
            <a:rPr lang="en-US" sz="1500" kern="1200" err="1"/>
            <a:t>stödsystem</a:t>
          </a:r>
          <a:r>
            <a:rPr lang="en-US" sz="1500" kern="1200"/>
            <a:t>, </a:t>
          </a:r>
          <a:r>
            <a:rPr lang="en-US" sz="1500" kern="1200" err="1"/>
            <a:t>ökad</a:t>
          </a:r>
          <a:r>
            <a:rPr lang="en-US" sz="1500" kern="1200"/>
            <a:t> </a:t>
          </a:r>
          <a:r>
            <a:rPr lang="en-US" sz="1500" kern="1200" err="1"/>
            <a:t>kapacitet</a:t>
          </a:r>
          <a:r>
            <a:rPr lang="en-US" sz="1500" kern="1200"/>
            <a:t> </a:t>
          </a:r>
          <a:r>
            <a:rPr lang="en-US" sz="1500" kern="1200" err="1"/>
            <a:t>för</a:t>
          </a:r>
          <a:r>
            <a:rPr lang="en-US" sz="1500" kern="1200"/>
            <a:t> </a:t>
          </a:r>
          <a:r>
            <a:rPr lang="en-US" sz="1500" kern="1200" err="1"/>
            <a:t>fordonsuppställning</a:t>
          </a:r>
          <a:r>
            <a:rPr lang="en-US" sz="1500" kern="1200"/>
            <a:t> </a:t>
          </a:r>
          <a:r>
            <a:rPr lang="en-US" sz="1500" kern="1200" err="1"/>
            <a:t>och</a:t>
          </a:r>
          <a:r>
            <a:rPr lang="en-US" sz="1500" kern="1200"/>
            <a:t> </a:t>
          </a:r>
          <a:r>
            <a:rPr lang="en-US" sz="1500" kern="1200" err="1"/>
            <a:t>rekonstruktion</a:t>
          </a:r>
          <a:r>
            <a:rPr lang="en-US" sz="1500" kern="1200"/>
            <a:t> av </a:t>
          </a:r>
          <a:r>
            <a:rPr lang="en-US" sz="1500" kern="1200" err="1"/>
            <a:t>Europavägarna</a:t>
          </a:r>
          <a:endParaRPr lang="sv-SE" sz="1500" kern="1200"/>
        </a:p>
      </dsp:txBody>
      <dsp:txXfrm>
        <a:off x="0" y="0"/>
        <a:ext cx="5070309" cy="12080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0" y="0"/>
          <a:ext cx="5221316" cy="930536"/>
        </a:xfrm>
        <a:prstGeom prst="homePlate">
          <a:avLst>
            <a:gd name="adj" fmla="val 25000"/>
          </a:avLst>
        </a:prstGeom>
        <a:solidFill>
          <a:srgbClr val="8F2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96" tIns="48260" rIns="736786" bIns="48260" numCol="1" spcCol="1270" anchor="t" anchorCtr="0">
          <a:noAutofit/>
        </a:bodyPr>
        <a:lstStyle/>
        <a:p>
          <a:pPr marL="0" lvl="0" indent="0" algn="l" defTabSz="844550">
            <a:lnSpc>
              <a:spcPct val="90000"/>
            </a:lnSpc>
            <a:spcBef>
              <a:spcPct val="0"/>
            </a:spcBef>
            <a:spcAft>
              <a:spcPct val="35000"/>
            </a:spcAft>
            <a:buNone/>
          </a:pPr>
          <a:r>
            <a:rPr lang="en-US" sz="1900" b="1" kern="1200" err="1"/>
            <a:t>Förbättra</a:t>
          </a:r>
          <a:r>
            <a:rPr lang="en-US" sz="1900" b="1" kern="1200"/>
            <a:t> </a:t>
          </a:r>
          <a:r>
            <a:rPr lang="en-US" sz="1900" b="1" kern="1200" err="1"/>
            <a:t>prestanda</a:t>
          </a:r>
          <a:endParaRPr lang="sv-SE" sz="1900" kern="1200"/>
        </a:p>
        <a:p>
          <a:pPr marL="0" lvl="1" indent="-114300" algn="l" defTabSz="666750">
            <a:lnSpc>
              <a:spcPct val="90000"/>
            </a:lnSpc>
            <a:spcBef>
              <a:spcPct val="0"/>
            </a:spcBef>
            <a:spcAft>
              <a:spcPct val="15000"/>
            </a:spcAft>
            <a:buNone/>
          </a:pPr>
          <a:r>
            <a:rPr lang="en-US" sz="1500" kern="1200"/>
            <a:t>- </a:t>
          </a:r>
          <a:r>
            <a:rPr lang="en-US" sz="1500" kern="1200" err="1"/>
            <a:t>Utökade</a:t>
          </a:r>
          <a:r>
            <a:rPr lang="en-US" sz="1500" kern="1200"/>
            <a:t> </a:t>
          </a:r>
          <a:r>
            <a:rPr lang="en-US" sz="1500" kern="1200" err="1"/>
            <a:t>trimingsåtgärder</a:t>
          </a:r>
          <a:r>
            <a:rPr lang="en-US" sz="1500" kern="1200"/>
            <a:t> </a:t>
          </a:r>
          <a:r>
            <a:rPr lang="en-US" sz="1500" kern="1200" err="1"/>
            <a:t>och</a:t>
          </a:r>
          <a:r>
            <a:rPr lang="en-US" sz="1500" kern="1200"/>
            <a:t> </a:t>
          </a:r>
          <a:r>
            <a:rPr lang="en-US" sz="1500" kern="1200" err="1"/>
            <a:t>en</a:t>
          </a:r>
          <a:r>
            <a:rPr lang="en-US" sz="1500" kern="1200"/>
            <a:t> </a:t>
          </a:r>
          <a:r>
            <a:rPr lang="en-US" sz="1500" kern="1200" err="1"/>
            <a:t>effektivare</a:t>
          </a:r>
          <a:r>
            <a:rPr lang="en-US" sz="1500" kern="1200"/>
            <a:t> </a:t>
          </a:r>
          <a:r>
            <a:rPr lang="en-US" sz="1500" kern="1200" err="1"/>
            <a:t>användning</a:t>
          </a:r>
          <a:r>
            <a:rPr lang="en-US" sz="1500" kern="1200"/>
            <a:t> av </a:t>
          </a:r>
          <a:r>
            <a:rPr lang="en-US" sz="1500" kern="1200" err="1"/>
            <a:t>infrastrukturen</a:t>
          </a:r>
          <a:endParaRPr lang="sv-SE" sz="1500" kern="1200"/>
        </a:p>
      </dsp:txBody>
      <dsp:txXfrm>
        <a:off x="0" y="0"/>
        <a:ext cx="5104999" cy="930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0" y="0"/>
          <a:ext cx="5221326" cy="930536"/>
        </a:xfrm>
        <a:prstGeom prst="homePlate">
          <a:avLst>
            <a:gd name="adj" fmla="val 25000"/>
          </a:avLst>
        </a:prstGeom>
        <a:solidFill>
          <a:srgbClr val="1B55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016" tIns="48260" rIns="736066" bIns="48260" numCol="1" spcCol="1270" anchor="t" anchorCtr="0">
          <a:noAutofit/>
        </a:bodyPr>
        <a:lstStyle/>
        <a:p>
          <a:pPr marL="0" lvl="0" indent="0" algn="l" defTabSz="844550">
            <a:lnSpc>
              <a:spcPct val="90000"/>
            </a:lnSpc>
            <a:spcBef>
              <a:spcPct val="0"/>
            </a:spcBef>
            <a:spcAft>
              <a:spcPct val="35000"/>
            </a:spcAft>
            <a:buNone/>
          </a:pPr>
          <a:r>
            <a:rPr lang="en-US" sz="1900" b="1" kern="1200" err="1"/>
            <a:t>Öka</a:t>
          </a:r>
          <a:r>
            <a:rPr lang="en-US" sz="1900" b="1" kern="1200"/>
            <a:t> </a:t>
          </a:r>
          <a:r>
            <a:rPr lang="en-US" sz="1900" b="1" kern="1200" err="1"/>
            <a:t>kapaciteten</a:t>
          </a:r>
          <a:endParaRPr lang="sv-SE" sz="1900" kern="1200"/>
        </a:p>
        <a:p>
          <a:pPr marL="0" lvl="1" indent="-114300" algn="l" defTabSz="666750">
            <a:lnSpc>
              <a:spcPct val="90000"/>
            </a:lnSpc>
            <a:spcBef>
              <a:spcPct val="0"/>
            </a:spcBef>
            <a:spcAft>
              <a:spcPct val="15000"/>
            </a:spcAft>
            <a:buNone/>
          </a:pPr>
          <a:r>
            <a:rPr lang="en-US" sz="1500" kern="1200"/>
            <a:t>- </a:t>
          </a:r>
          <a:r>
            <a:rPr lang="en-US" sz="1500" kern="1200" err="1"/>
            <a:t>Framför</a:t>
          </a:r>
          <a:r>
            <a:rPr lang="en-US" sz="1500" kern="1200"/>
            <a:t> </a:t>
          </a:r>
          <a:r>
            <a:rPr lang="en-US" sz="1500" kern="1200" err="1"/>
            <a:t>allt</a:t>
          </a:r>
          <a:r>
            <a:rPr lang="en-US" sz="1500" kern="1200"/>
            <a:t> </a:t>
          </a:r>
          <a:r>
            <a:rPr lang="en-US" sz="1500" kern="1200" err="1"/>
            <a:t>i</a:t>
          </a:r>
          <a:r>
            <a:rPr lang="en-US" sz="1500" kern="1200"/>
            <a:t> </a:t>
          </a:r>
          <a:r>
            <a:rPr lang="en-US" sz="1500" kern="1200" err="1"/>
            <a:t>spårsystem</a:t>
          </a:r>
          <a:r>
            <a:rPr lang="en-US" sz="1500" kern="1200"/>
            <a:t> </a:t>
          </a:r>
          <a:r>
            <a:rPr lang="en-US" sz="1500" kern="1200" err="1"/>
            <a:t>för</a:t>
          </a:r>
          <a:r>
            <a:rPr lang="en-US" sz="1500" kern="1200"/>
            <a:t> person- </a:t>
          </a:r>
          <a:r>
            <a:rPr lang="en-US" sz="1500" kern="1200" err="1"/>
            <a:t>och</a:t>
          </a:r>
          <a:r>
            <a:rPr lang="en-US" sz="1500" kern="1200"/>
            <a:t> </a:t>
          </a:r>
          <a:r>
            <a:rPr lang="en-US" sz="1500" kern="1200" err="1"/>
            <a:t>godstrafik</a:t>
          </a:r>
          <a:endParaRPr lang="sv-SE" sz="1500" kern="1200"/>
        </a:p>
      </dsp:txBody>
      <dsp:txXfrm>
        <a:off x="0" y="0"/>
        <a:ext cx="5105009" cy="9305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4BC8-6834-CC44-8A26-02C483443C43}">
      <dsp:nvSpPr>
        <dsp:cNvPr id="0" name=""/>
        <dsp:cNvSpPr/>
      </dsp:nvSpPr>
      <dsp:spPr>
        <a:xfrm>
          <a:off x="0" y="0"/>
          <a:ext cx="5221326" cy="930536"/>
        </a:xfrm>
        <a:prstGeom prst="homePlate">
          <a:avLst>
            <a:gd name="adj" fmla="val 25000"/>
          </a:avLst>
        </a:prstGeom>
        <a:solidFill>
          <a:srgbClr val="CE41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016" tIns="48260" rIns="736066" bIns="48260" numCol="1" spcCol="1270" anchor="t" anchorCtr="0">
          <a:noAutofit/>
        </a:bodyPr>
        <a:lstStyle/>
        <a:p>
          <a:pPr marL="0" lvl="0" indent="0" algn="l" defTabSz="844550">
            <a:lnSpc>
              <a:spcPct val="90000"/>
            </a:lnSpc>
            <a:spcBef>
              <a:spcPct val="0"/>
            </a:spcBef>
            <a:spcAft>
              <a:spcPct val="35000"/>
            </a:spcAft>
            <a:buNone/>
          </a:pPr>
          <a:r>
            <a:rPr lang="en-US" sz="1900" b="1" kern="1200" err="1"/>
            <a:t>Omvärldsbevakning</a:t>
          </a:r>
          <a:endParaRPr lang="sv-SE" sz="1900" kern="1200"/>
        </a:p>
        <a:p>
          <a:pPr marL="0" lvl="1" indent="-114300" algn="l" defTabSz="666750">
            <a:lnSpc>
              <a:spcPct val="90000"/>
            </a:lnSpc>
            <a:spcBef>
              <a:spcPct val="0"/>
            </a:spcBef>
            <a:spcAft>
              <a:spcPct val="15000"/>
            </a:spcAft>
            <a:buNone/>
          </a:pPr>
          <a:r>
            <a:rPr lang="en-US" sz="1500" kern="1200"/>
            <a:t>- </a:t>
          </a:r>
          <a:r>
            <a:rPr lang="en-US" sz="1500" kern="1200" err="1"/>
            <a:t>Kontinuerlig</a:t>
          </a:r>
          <a:r>
            <a:rPr lang="en-US" sz="1500" kern="1200"/>
            <a:t> </a:t>
          </a:r>
          <a:r>
            <a:rPr lang="en-US" sz="1500" kern="1200" err="1"/>
            <a:t>omvärldsbevakning</a:t>
          </a:r>
          <a:r>
            <a:rPr lang="en-US" sz="1500" kern="1200"/>
            <a:t>, </a:t>
          </a:r>
          <a:r>
            <a:rPr lang="en-US" sz="1500" kern="1200" err="1"/>
            <a:t>trendspaning</a:t>
          </a:r>
          <a:r>
            <a:rPr lang="en-US" sz="1500" kern="1200"/>
            <a:t>, </a:t>
          </a:r>
          <a:r>
            <a:rPr lang="en-US" sz="1500" kern="1200" err="1"/>
            <a:t>analys</a:t>
          </a:r>
          <a:r>
            <a:rPr lang="en-US" sz="1500" kern="1200"/>
            <a:t>- </a:t>
          </a:r>
          <a:r>
            <a:rPr lang="en-US" sz="1500" kern="1200" err="1"/>
            <a:t>och</a:t>
          </a:r>
          <a:r>
            <a:rPr lang="en-US" sz="1500" kern="1200"/>
            <a:t> </a:t>
          </a:r>
          <a:r>
            <a:rPr lang="en-US" sz="1500" kern="1200" err="1"/>
            <a:t>beslutsförmåga</a:t>
          </a:r>
          <a:r>
            <a:rPr lang="en-US" sz="1500" kern="1200"/>
            <a:t> </a:t>
          </a:r>
          <a:endParaRPr lang="sv-SE" sz="1500" kern="1200"/>
        </a:p>
      </dsp:txBody>
      <dsp:txXfrm>
        <a:off x="0" y="0"/>
        <a:ext cx="5105009" cy="93053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ED811-F9C8-4A4D-BF19-64DB8283AEC5}" type="datetimeFigureOut">
              <a:rPr lang="sv-SE" smtClean="0"/>
              <a:t>2020-08-20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8ACD9-897C-3249-93D6-21DC04C66C67}" type="slidenum">
              <a:rPr lang="sv-SE" smtClean="0"/>
              <a:t>‹#›</a:t>
            </a:fld>
            <a:endParaRPr lang="sv-SE"/>
          </a:p>
        </p:txBody>
      </p:sp>
    </p:spTree>
    <p:extLst>
      <p:ext uri="{BB962C8B-B14F-4D97-AF65-F5344CB8AC3E}">
        <p14:creationId xmlns:p14="http://schemas.microsoft.com/office/powerpoint/2010/main" val="976685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ska det handla om vårt samarbete i Stockholm-Mälardalsregionen. Storregional syftar på just Sthlm-Mälardalen.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071BE-2277-4380-8F87-0C0C19F07BE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Följande namngivna objekt är prioriterade för investeringar i vägsystemet innan 2030: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171450" indent="-171450">
              <a:lnSpc>
                <a:spcPct val="110000"/>
              </a:lnSpc>
              <a:spcBef>
                <a:spcPts val="0"/>
              </a:spcBef>
              <a:spcAft>
                <a:spcPts val="600"/>
              </a:spcAft>
              <a:buFont typeface="Arial" panose="020B0604020202020204" pitchFamily="34" charset="0"/>
              <a:buChar char="•"/>
            </a:pPr>
            <a:r>
              <a:rPr lang="sv-FI" sz="1200" dirty="0"/>
              <a:t>E4: Utökad kapacitet norr om Förbifart Stockholm och till Arlanda, som annars blir en flaskhals i en redan hårt belastad infrastruktur.</a:t>
            </a:r>
          </a:p>
          <a:p>
            <a:pPr marL="171450" indent="-171450">
              <a:lnSpc>
                <a:spcPct val="110000"/>
              </a:lnSpc>
              <a:spcBef>
                <a:spcPts val="0"/>
              </a:spcBef>
              <a:spcAft>
                <a:spcPts val="600"/>
              </a:spcAft>
              <a:buFont typeface="Arial" panose="020B0604020202020204" pitchFamily="34" charset="0"/>
              <a:buChar char="•"/>
            </a:pPr>
            <a:r>
              <a:rPr lang="sv-FI" sz="1200" dirty="0"/>
              <a:t>Hjulstabron: En anpassad bro möjliggör utvecklade godstransporter på Mälaren och krävs för att dra full nytta av gjorda investeringar i Södertälje sluss, farleder i Mälaren samt Västerås och Köpings hamnar.</a:t>
            </a:r>
            <a:endParaRPr lang="en-US" sz="1050" dirty="0"/>
          </a:p>
          <a:p>
            <a:endParaRPr lang="sv-SE" dirty="0"/>
          </a:p>
        </p:txBody>
      </p:sp>
      <p:sp>
        <p:nvSpPr>
          <p:cNvPr id="4" name="Platshållare för bildnummer 3"/>
          <p:cNvSpPr>
            <a:spLocks noGrp="1"/>
          </p:cNvSpPr>
          <p:nvPr>
            <p:ph type="sldNum" sz="quarter" idx="5"/>
          </p:nvPr>
        </p:nvSpPr>
        <p:spPr/>
        <p:txBody>
          <a:bodyPr/>
          <a:lstStyle/>
          <a:p>
            <a:fld id="{4AA8ACD9-897C-3249-93D6-21DC04C66C67}" type="slidenum">
              <a:rPr lang="sv-SE" smtClean="0"/>
              <a:t>10</a:t>
            </a:fld>
            <a:endParaRPr lang="sv-SE"/>
          </a:p>
        </p:txBody>
      </p:sp>
    </p:spTree>
    <p:extLst>
      <p:ext uri="{BB962C8B-B14F-4D97-AF65-F5344CB8AC3E}">
        <p14:creationId xmlns:p14="http://schemas.microsoft.com/office/powerpoint/2010/main" val="2244077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spcBef>
                <a:spcPts val="0"/>
              </a:spcBef>
              <a:spcAft>
                <a:spcPts val="600"/>
              </a:spcAft>
            </a:pPr>
            <a:r>
              <a:rPr lang="sv-FI" sz="1800"/>
              <a:t>För att möjliggöra den tågtrafik Mälardalstrafik kommer att upphandla, en utveckling av pendeltågstrafiken samt anpassning till nya fordon krävs ett trimningspaket som omfattar följande åtgärder::</a:t>
            </a:r>
          </a:p>
          <a:p>
            <a:pPr marL="742950" lvl="1" indent="-285750">
              <a:lnSpc>
                <a:spcPct val="110000"/>
              </a:lnSpc>
              <a:spcBef>
                <a:spcPts val="0"/>
              </a:spcBef>
              <a:spcAft>
                <a:spcPts val="600"/>
              </a:spcAft>
              <a:buFont typeface="Arial" panose="020B0604020202020204" pitchFamily="34" charset="0"/>
              <a:buChar char="•"/>
            </a:pPr>
            <a:r>
              <a:rPr lang="sv-FI" sz="1600"/>
              <a:t>Optimering av spåranvändning</a:t>
            </a:r>
          </a:p>
          <a:p>
            <a:pPr marL="742950" lvl="1" indent="-285750">
              <a:lnSpc>
                <a:spcPct val="110000"/>
              </a:lnSpc>
              <a:spcBef>
                <a:spcPts val="0"/>
              </a:spcBef>
              <a:spcAft>
                <a:spcPts val="600"/>
              </a:spcAft>
              <a:buFont typeface="Arial" panose="020B0604020202020204" pitchFamily="34" charset="0"/>
              <a:buChar char="•"/>
            </a:pPr>
            <a:r>
              <a:rPr lang="sv-FI" sz="1600"/>
              <a:t>Trimning av signal- och växelsystem</a:t>
            </a:r>
          </a:p>
          <a:p>
            <a:pPr marL="742950" lvl="1" indent="-285750">
              <a:lnSpc>
                <a:spcPct val="110000"/>
              </a:lnSpc>
              <a:spcBef>
                <a:spcPts val="0"/>
              </a:spcBef>
              <a:spcAft>
                <a:spcPts val="600"/>
              </a:spcAft>
              <a:buFont typeface="Arial" panose="020B0604020202020204" pitchFamily="34" charset="0"/>
              <a:buChar char="•"/>
            </a:pPr>
            <a:r>
              <a:rPr lang="sv-FI" sz="1600"/>
              <a:t>Förbättrade vändmöjligheter</a:t>
            </a:r>
          </a:p>
          <a:p>
            <a:pPr marL="742950" lvl="1" indent="-285750">
              <a:lnSpc>
                <a:spcPct val="110000"/>
              </a:lnSpc>
              <a:spcBef>
                <a:spcPts val="0"/>
              </a:spcBef>
              <a:spcAft>
                <a:spcPts val="600"/>
              </a:spcAft>
              <a:buFont typeface="Arial" panose="020B0604020202020204" pitchFamily="34" charset="0"/>
              <a:buChar char="•"/>
            </a:pPr>
            <a:r>
              <a:rPr lang="sv-FI" sz="1600"/>
              <a:t>Anpassning av plattformar</a:t>
            </a:r>
          </a:p>
          <a:p>
            <a:pPr marL="742950" lvl="1" indent="-285750">
              <a:lnSpc>
                <a:spcPct val="110000"/>
              </a:lnSpc>
              <a:spcBef>
                <a:spcPts val="0"/>
              </a:spcBef>
              <a:spcAft>
                <a:spcPts val="600"/>
              </a:spcAft>
              <a:buFont typeface="Arial" panose="020B0604020202020204" pitchFamily="34" charset="0"/>
              <a:buChar char="•"/>
            </a:pPr>
            <a:r>
              <a:rPr lang="sv-FI" sz="1600"/>
              <a:t>Stärkt kapacitet för uppställning och service</a:t>
            </a:r>
          </a:p>
          <a:p>
            <a:pPr marL="742950" lvl="1" indent="-285750">
              <a:lnSpc>
                <a:spcPct val="110000"/>
              </a:lnSpc>
              <a:spcBef>
                <a:spcPts val="0"/>
              </a:spcBef>
              <a:spcAft>
                <a:spcPts val="600"/>
              </a:spcAft>
              <a:buFont typeface="Arial" panose="020B0604020202020204" pitchFamily="34" charset="0"/>
              <a:buChar char="•"/>
            </a:pPr>
            <a:r>
              <a:rPr lang="sv-FI" sz="1600"/>
              <a:t>Säkrad elkraftförsörjning</a:t>
            </a:r>
          </a:p>
          <a:p>
            <a:pPr marL="742950" lvl="1" indent="-285750">
              <a:lnSpc>
                <a:spcPct val="110000"/>
              </a:lnSpc>
              <a:spcBef>
                <a:spcPts val="0"/>
              </a:spcBef>
              <a:spcAft>
                <a:spcPts val="600"/>
              </a:spcAft>
              <a:buFont typeface="Arial" panose="020B0604020202020204" pitchFamily="34" charset="0"/>
              <a:buChar char="•"/>
            </a:pPr>
            <a:r>
              <a:rPr lang="sv-FI" sz="1600"/>
              <a:t>Stärkt trafikledning och trafikinformation</a:t>
            </a:r>
          </a:p>
          <a:p>
            <a:pPr marL="742950" lvl="1" indent="-285750">
              <a:lnSpc>
                <a:spcPct val="110000"/>
              </a:lnSpc>
              <a:spcBef>
                <a:spcPts val="0"/>
              </a:spcBef>
              <a:spcAft>
                <a:spcPts val="600"/>
              </a:spcAft>
              <a:buFont typeface="Arial" panose="020B0604020202020204" pitchFamily="34" charset="0"/>
              <a:buChar char="•"/>
            </a:pPr>
            <a:endParaRPr lang="sv-FI" sz="1600"/>
          </a:p>
          <a:p>
            <a:pPr lvl="1">
              <a:lnSpc>
                <a:spcPct val="110000"/>
              </a:lnSpc>
              <a:spcBef>
                <a:spcPts val="0"/>
              </a:spcBef>
              <a:spcAft>
                <a:spcPts val="600"/>
              </a:spcAft>
              <a:buFont typeface="Wingdings" panose="05000000000000000000" pitchFamily="2" charset="2"/>
              <a:buChar char="Ø"/>
            </a:pPr>
            <a:r>
              <a:rPr lang="sv-FI" sz="1600"/>
              <a:t>     Detta behöver ske i nära dialog och samverkan med Trafikverket</a:t>
            </a:r>
          </a:p>
          <a:p>
            <a:endParaRPr lang="sv-SE"/>
          </a:p>
        </p:txBody>
      </p:sp>
      <p:sp>
        <p:nvSpPr>
          <p:cNvPr id="4" name="Platshållare för bildnummer 3"/>
          <p:cNvSpPr>
            <a:spLocks noGrp="1"/>
          </p:cNvSpPr>
          <p:nvPr>
            <p:ph type="sldNum" sz="quarter" idx="5"/>
          </p:nvPr>
        </p:nvSpPr>
        <p:spPr/>
        <p:txBody>
          <a:bodyPr/>
          <a:lstStyle/>
          <a:p>
            <a:fld id="{4AA8ACD9-897C-3249-93D6-21DC04C66C67}" type="slidenum">
              <a:rPr lang="sv-SE" smtClean="0"/>
              <a:t>11</a:t>
            </a:fld>
            <a:endParaRPr lang="sv-SE"/>
          </a:p>
        </p:txBody>
      </p:sp>
    </p:spTree>
    <p:extLst>
      <p:ext uri="{BB962C8B-B14F-4D97-AF65-F5344CB8AC3E}">
        <p14:creationId xmlns:p14="http://schemas.microsoft.com/office/powerpoint/2010/main" val="3716872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Tack för att ni lyssnat. Besök gärna </a:t>
            </a:r>
            <a:r>
              <a:rPr lang="sv-SE" err="1"/>
              <a:t>Mälardalsrådets</a:t>
            </a:r>
            <a:r>
              <a:rPr lang="sv-SE"/>
              <a:t> hemsida för mer information om kommande event. Jag kan verkligen rekommendera att ni engagerar er genom att delta i mötena, det är både kompetensutvecklande och nyttigt för förankringen av det storregionala arbetet.</a:t>
            </a:r>
          </a:p>
          <a:p>
            <a:endParaRPr lang="sv-SE"/>
          </a:p>
          <a:p>
            <a:r>
              <a:rPr lang="sv-SE"/>
              <a:t>http://</a:t>
            </a:r>
            <a:r>
              <a:rPr lang="sv-SE" err="1"/>
              <a:t>malardalsradet.se</a:t>
            </a:r>
            <a:endParaRPr lang="sv-SE"/>
          </a:p>
          <a:p>
            <a:endParaRPr lang="sv-SE"/>
          </a:p>
        </p:txBody>
      </p:sp>
      <p:sp>
        <p:nvSpPr>
          <p:cNvPr id="4" name="Platshållare för bildnummer 3"/>
          <p:cNvSpPr>
            <a:spLocks noGrp="1"/>
          </p:cNvSpPr>
          <p:nvPr>
            <p:ph type="sldNum" sz="quarter" idx="5"/>
          </p:nvPr>
        </p:nvSpPr>
        <p:spPr/>
        <p:txBody>
          <a:bodyPr/>
          <a:lstStyle/>
          <a:p>
            <a:fld id="{4AA8ACD9-897C-3249-93D6-21DC04C66C67}" type="slidenum">
              <a:rPr lang="sv-SE" smtClean="0"/>
              <a:t>12</a:t>
            </a:fld>
            <a:endParaRPr lang="sv-SE"/>
          </a:p>
        </p:txBody>
      </p:sp>
    </p:spTree>
    <p:extLst>
      <p:ext uri="{BB962C8B-B14F-4D97-AF65-F5344CB8AC3E}">
        <p14:creationId xmlns:p14="http://schemas.microsoft.com/office/powerpoint/2010/main" val="4007969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Stockholm-Mälarregionen växer och blir allt viktigare för hela Sveriges utveckling och internationella konkurrens-kraft. I vår region bor över fyra miljoner människor som tillsammans skapar 49 procent av Sveriges BNP. Varje dag reser 750 000 personer över kommungränser för att komma till jobbet. 29 av Sveriges 48 lärosäten ligger i vår region. 150 miljoner ton gods lastas eller lossas i våra län.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ett internationellt perspektiv konkurrerar inte våra regioner och kommuner med varandra. Tillsammans bildar vi en kritisk massa i den internationella konkurrensen. När vi talar med en röst får vi större genomslag på den nationella och europeiska nivån. </a:t>
            </a:r>
          </a:p>
        </p:txBody>
      </p:sp>
      <p:sp>
        <p:nvSpPr>
          <p:cNvPr id="4" name="Platshållare för bildnummer 3"/>
          <p:cNvSpPr>
            <a:spLocks noGrp="1"/>
          </p:cNvSpPr>
          <p:nvPr>
            <p:ph type="sldNum" sz="quarter" idx="5"/>
          </p:nvPr>
        </p:nvSpPr>
        <p:spPr/>
        <p:txBody>
          <a:bodyPr/>
          <a:lstStyle/>
          <a:p>
            <a:fld id="{5D9071BE-2277-4380-8F87-0C0C19F07BEA}" type="slidenum">
              <a:rPr lang="sv-SE" smtClean="0"/>
              <a:t>2</a:t>
            </a:fld>
            <a:endParaRPr lang="sv-SE"/>
          </a:p>
        </p:txBody>
      </p:sp>
    </p:spTree>
    <p:extLst>
      <p:ext uri="{BB962C8B-B14F-4D97-AF65-F5344CB8AC3E}">
        <p14:creationId xmlns:p14="http://schemas.microsoft.com/office/powerpoint/2010/main" val="161834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Tanken med </a:t>
            </a:r>
            <a:r>
              <a:rPr lang="sv-SE" sz="1200" kern="1200" dirty="0" err="1">
                <a:solidFill>
                  <a:schemeClr val="tx1"/>
                </a:solidFill>
                <a:effectLst/>
                <a:latin typeface="+mn-lt"/>
                <a:ea typeface="+mn-ea"/>
                <a:cs typeface="+mn-cs"/>
              </a:rPr>
              <a:t>Mälardalsrådet</a:t>
            </a:r>
            <a:r>
              <a:rPr lang="sv-SE" sz="1200" kern="1200" dirty="0">
                <a:solidFill>
                  <a:schemeClr val="tx1"/>
                </a:solidFill>
                <a:effectLst/>
                <a:latin typeface="+mn-lt"/>
                <a:ea typeface="+mn-ea"/>
                <a:cs typeface="+mn-cs"/>
              </a:rPr>
              <a:t> är att vi blir starkare när vi samarbetar.</a:t>
            </a: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Mälardalsrådet</a:t>
            </a:r>
            <a:r>
              <a:rPr lang="sv-SE" sz="1200" kern="1200" dirty="0">
                <a:solidFill>
                  <a:schemeClr val="tx1"/>
                </a:solidFill>
                <a:effectLst/>
                <a:latin typeface="+mn-lt"/>
                <a:ea typeface="+mn-ea"/>
                <a:cs typeface="+mn-cs"/>
              </a:rPr>
              <a:t> är den politiskt styrda intresseorganisationen för kommuner och regioner i Stockholm-Mälarregionen. </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När vi träffas i </a:t>
            </a:r>
            <a:r>
              <a:rPr lang="sv-SE" sz="1200" kern="1200" dirty="0" err="1">
                <a:solidFill>
                  <a:schemeClr val="tx1"/>
                </a:solidFill>
                <a:effectLst/>
                <a:latin typeface="+mn-lt"/>
                <a:ea typeface="+mn-ea"/>
                <a:cs typeface="+mn-cs"/>
              </a:rPr>
              <a:t>Mälardalsrådet</a:t>
            </a:r>
            <a:r>
              <a:rPr lang="sv-SE" sz="1200" kern="1200" dirty="0">
                <a:solidFill>
                  <a:schemeClr val="tx1"/>
                </a:solidFill>
                <a:effectLst/>
                <a:latin typeface="+mn-lt"/>
                <a:ea typeface="+mn-ea"/>
                <a:cs typeface="+mn-cs"/>
              </a:rPr>
              <a:t> är vi inte i första hand partiföreträdare, utan vi arbetar tillsammans över kommun, region- och partigränser för en konkurrenskraftig, attraktiv och hållbar Stockholm-Mälarregion. Fokus i arbetet ligger på infrastruktur, transporter och kompetensförsörjning.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den här presentationen ska det handla om En Bättre Sits, som är särskilt inblandat i arbetet med systemanalysen.</a:t>
            </a:r>
          </a:p>
          <a:p>
            <a:endParaRPr lang="sv-SE" dirty="0"/>
          </a:p>
        </p:txBody>
      </p:sp>
      <p:sp>
        <p:nvSpPr>
          <p:cNvPr id="4" name="Platshållare för bildnummer 3"/>
          <p:cNvSpPr>
            <a:spLocks noGrp="1"/>
          </p:cNvSpPr>
          <p:nvPr>
            <p:ph type="sldNum" sz="quarter" idx="5"/>
          </p:nvPr>
        </p:nvSpPr>
        <p:spPr/>
        <p:txBody>
          <a:bodyPr/>
          <a:lstStyle/>
          <a:p>
            <a:fld id="{5D9071BE-2277-4380-8F87-0C0C19F07BEA}" type="slidenum">
              <a:rPr lang="sv-SE" smtClean="0"/>
              <a:t>3</a:t>
            </a:fld>
            <a:endParaRPr lang="sv-SE"/>
          </a:p>
        </p:txBody>
      </p:sp>
    </p:spTree>
    <p:extLst>
      <p:ext uri="{BB962C8B-B14F-4D97-AF65-F5344CB8AC3E}">
        <p14:creationId xmlns:p14="http://schemas.microsoft.com/office/powerpoint/2010/main" val="324463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609539">
              <a:defRPr/>
            </a:pPr>
            <a:r>
              <a:rPr lang="sv-SE" sz="1200" b="1" dirty="0">
                <a:solidFill>
                  <a:prstClr val="black"/>
                </a:solidFill>
                <a:latin typeface="+mn-lt"/>
              </a:rPr>
              <a:t>Storregional systemanalys = </a:t>
            </a:r>
          </a:p>
          <a:p>
            <a:pPr defTabSz="609539">
              <a:defRPr/>
            </a:pPr>
            <a:r>
              <a:rPr lang="sv-SE" sz="1200" dirty="0">
                <a:solidFill>
                  <a:prstClr val="black"/>
                </a:solidFill>
                <a:cs typeface="Calibri"/>
              </a:rPr>
              <a:t>En politiskt genomarbetad och förankrad utvecklings-strategi för regionens transportsystem</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Calibri" panose="020F0502020204030204" pitchFamily="34" charset="0"/>
                <a:cs typeface="Calibri" panose="020F0502020204030204" pitchFamily="34" charset="0"/>
              </a:rPr>
              <a:t>Jag kan inte nog understryka hur viktigt det är att vi samarbetar om dessa frågor – och att vi ägnar tid i varje region, kommun och partigrupp för att förankra det vi ska driva gemensamt. Under åren har vi sett tydliga bevis för att det lönar sig!</a:t>
            </a:r>
          </a:p>
          <a:p>
            <a:endParaRPr lang="sv-SE" sz="1200" dirty="0">
              <a:latin typeface="Calibri" panose="020F0502020204030204" pitchFamily="34" charset="0"/>
              <a:cs typeface="Calibri" panose="020F0502020204030204" pitchFamily="34" charset="0"/>
            </a:endParaRPr>
          </a:p>
          <a:p>
            <a:pPr marL="342900" indent="-342900" defTabSz="914377">
              <a:buFont typeface="Arial" panose="020B0604020202020204" pitchFamily="34" charset="0"/>
              <a:buChar char="•"/>
              <a:defRPr/>
            </a:pPr>
            <a:r>
              <a:rPr lang="sv-SE" sz="1200" dirty="0">
                <a:cs typeface="Calibri"/>
              </a:rPr>
              <a:t>Samarbete mellan sju län. Därtill Gävleborg</a:t>
            </a:r>
          </a:p>
          <a:p>
            <a:pPr marL="342900" indent="-342900" defTabSz="914377">
              <a:buFont typeface="Arial" panose="020B0604020202020204" pitchFamily="34" charset="0"/>
              <a:buChar char="•"/>
              <a:defRPr/>
            </a:pPr>
            <a:r>
              <a:rPr lang="sv-SE" sz="1200" dirty="0">
                <a:cs typeface="Calibri"/>
              </a:rPr>
              <a:t>En vidareutveckling av Systemanalys 2016 </a:t>
            </a:r>
          </a:p>
          <a:p>
            <a:pPr marL="342900" indent="-342900" defTabSz="914377">
              <a:buFont typeface="Arial" panose="020B0604020202020204" pitchFamily="34" charset="0"/>
              <a:buChar char="•"/>
              <a:defRPr/>
            </a:pPr>
            <a:r>
              <a:rPr lang="sv-SE" sz="1200" dirty="0">
                <a:solidFill>
                  <a:srgbClr val="FF0000"/>
                </a:solidFill>
                <a:cs typeface="Calibri"/>
              </a:rPr>
              <a:t>Lagt kort ligger</a:t>
            </a:r>
          </a:p>
          <a:p>
            <a:pPr marL="342900" indent="-342900" defTabSz="914377">
              <a:buFont typeface="Arial" panose="020B0604020202020204" pitchFamily="34" charset="0"/>
              <a:buChar char="•"/>
              <a:defRPr/>
            </a:pPr>
            <a:r>
              <a:rPr lang="sv-SE" sz="1200" dirty="0">
                <a:cs typeface="Calibri"/>
              </a:rPr>
              <a:t>Underlag från de fyra temagrupperna</a:t>
            </a:r>
          </a:p>
          <a:p>
            <a:pPr marL="342900" indent="-342900" defTabSz="914377">
              <a:buFont typeface="Arial" panose="020B0604020202020204" pitchFamily="34" charset="0"/>
              <a:buChar char="•"/>
              <a:defRPr/>
            </a:pPr>
            <a:endParaRPr lang="sv-SE" sz="1200" dirty="0">
              <a:cs typeface="Calibri"/>
            </a:endParaRPr>
          </a:p>
          <a:p>
            <a:pPr marL="342900" indent="-342900" defTabSz="914377">
              <a:buFont typeface="Arial" panose="020B0604020202020204" pitchFamily="34" charset="0"/>
              <a:buChar char="•"/>
              <a:defRPr/>
            </a:pPr>
            <a:r>
              <a:rPr lang="sv-SE" sz="1200" dirty="0">
                <a:cs typeface="Calibri"/>
              </a:rPr>
              <a:t>Renodlad disposition</a:t>
            </a:r>
          </a:p>
          <a:p>
            <a:pPr marL="342900" indent="-342900" defTabSz="914377">
              <a:buFont typeface="Arial" panose="020B0604020202020204" pitchFamily="34" charset="0"/>
              <a:buChar char="•"/>
              <a:defRPr/>
            </a:pPr>
            <a:r>
              <a:rPr lang="sv-SE" sz="1200" dirty="0">
                <a:cs typeface="Calibri"/>
              </a:rPr>
              <a:t>Uppdaterade texter, faktauppgifter och figurer</a:t>
            </a:r>
          </a:p>
          <a:p>
            <a:pPr marL="342900" indent="-342900" defTabSz="914377">
              <a:buFont typeface="Arial" panose="020B0604020202020204" pitchFamily="34" charset="0"/>
              <a:buChar char="•"/>
              <a:defRPr/>
            </a:pPr>
            <a:r>
              <a:rPr lang="sv-SE" sz="1200" dirty="0">
                <a:cs typeface="Calibri"/>
              </a:rPr>
              <a:t>Kompletterade ställningstaganden och prioriteringar</a:t>
            </a:r>
          </a:p>
          <a:p>
            <a:endParaRPr lang="sv-SE" dirty="0"/>
          </a:p>
        </p:txBody>
      </p:sp>
      <p:sp>
        <p:nvSpPr>
          <p:cNvPr id="4" name="Platshållare för bildnummer 3"/>
          <p:cNvSpPr>
            <a:spLocks noGrp="1"/>
          </p:cNvSpPr>
          <p:nvPr>
            <p:ph type="sldNum" sz="quarter" idx="10"/>
          </p:nvPr>
        </p:nvSpPr>
        <p:spPr/>
        <p:txBody>
          <a:bodyPr/>
          <a:lstStyle/>
          <a:p>
            <a:fld id="{4AA8ACD9-897C-3249-93D6-21DC04C66C67}" type="slidenum">
              <a:rPr lang="sv-SE" smtClean="0"/>
              <a:t>4</a:t>
            </a:fld>
            <a:endParaRPr lang="sv-SE"/>
          </a:p>
        </p:txBody>
      </p:sp>
    </p:spTree>
    <p:extLst>
      <p:ext uri="{BB962C8B-B14F-4D97-AF65-F5344CB8AC3E}">
        <p14:creationId xmlns:p14="http://schemas.microsoft.com/office/powerpoint/2010/main" val="123195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För att uppnå målet om en flerkärnig och förstorad arbetsmarknad behövs generellt stärkta funktionella samband – integrering av bostads-, studie- och arbetsmarknaderna – i Stockholm-Mälarregionen. Att bättre knyta samman de större städerna, sinsemellan och med kringliggande orter och omland, ger förutsättningar för en starkare utveckling i regionen som helhet:</a:t>
            </a:r>
          </a:p>
          <a:p>
            <a:endParaRPr lang="sv-SE" dirty="0"/>
          </a:p>
          <a:p>
            <a:pPr marL="171450" indent="-171450">
              <a:lnSpc>
                <a:spcPct val="110000"/>
              </a:lnSpc>
              <a:spcBef>
                <a:spcPts val="0"/>
              </a:spcBef>
              <a:spcAft>
                <a:spcPts val="600"/>
              </a:spcAft>
              <a:buFont typeface="Arial" panose="020B0604020202020204" pitchFamily="34" charset="0"/>
              <a:buChar char="•"/>
            </a:pPr>
            <a:r>
              <a:rPr lang="en-US" sz="1200" dirty="0"/>
              <a:t>I </a:t>
            </a:r>
            <a:r>
              <a:rPr lang="en-US" sz="1200" dirty="0" err="1"/>
              <a:t>första</a:t>
            </a:r>
            <a:r>
              <a:rPr lang="en-US" sz="1200" dirty="0"/>
              <a:t> hand </a:t>
            </a:r>
            <a:r>
              <a:rPr lang="en-US" sz="1200" dirty="0" err="1"/>
              <a:t>måste</a:t>
            </a:r>
            <a:r>
              <a:rPr lang="en-US" sz="1200" dirty="0"/>
              <a:t> </a:t>
            </a:r>
            <a:r>
              <a:rPr lang="en-US" sz="1200" dirty="0" err="1"/>
              <a:t>tillgängligheten</a:t>
            </a:r>
            <a:r>
              <a:rPr lang="en-US" sz="1200" dirty="0"/>
              <a:t> </a:t>
            </a:r>
            <a:r>
              <a:rPr lang="en-US" sz="1200" dirty="0" err="1"/>
              <a:t>i</a:t>
            </a:r>
            <a:r>
              <a:rPr lang="en-US" sz="1200" dirty="0"/>
              <a:t> de </a:t>
            </a:r>
            <a:r>
              <a:rPr lang="en-US" sz="1200" dirty="0" err="1"/>
              <a:t>storregionala</a:t>
            </a:r>
            <a:r>
              <a:rPr lang="en-US" sz="1200" dirty="0"/>
              <a:t> </a:t>
            </a:r>
            <a:r>
              <a:rPr lang="en-US" sz="1200" dirty="0" err="1"/>
              <a:t>stråken</a:t>
            </a:r>
            <a:r>
              <a:rPr lang="en-US" sz="1200" dirty="0"/>
              <a:t> in mot Stockholm </a:t>
            </a:r>
            <a:r>
              <a:rPr lang="en-US" sz="1200" dirty="0" err="1"/>
              <a:t>förbättras</a:t>
            </a:r>
            <a:r>
              <a:rPr lang="en-US" sz="1200" dirty="0"/>
              <a:t>. </a:t>
            </a:r>
            <a:r>
              <a:rPr lang="en-US" sz="1200" dirty="0" err="1"/>
              <a:t>Därtill</a:t>
            </a:r>
            <a:r>
              <a:rPr lang="en-US" sz="1200" dirty="0"/>
              <a:t> </a:t>
            </a:r>
            <a:r>
              <a:rPr lang="en-US" sz="1200" dirty="0" err="1"/>
              <a:t>i</a:t>
            </a:r>
            <a:r>
              <a:rPr lang="en-US" sz="1200" dirty="0"/>
              <a:t> de </a:t>
            </a:r>
            <a:r>
              <a:rPr lang="en-US" sz="1200" dirty="0" err="1"/>
              <a:t>centrala</a:t>
            </a:r>
            <a:r>
              <a:rPr lang="en-US" sz="1200" dirty="0"/>
              <a:t> </a:t>
            </a:r>
            <a:r>
              <a:rPr lang="en-US" sz="1200" dirty="0" err="1"/>
              <a:t>delarna</a:t>
            </a:r>
            <a:r>
              <a:rPr lang="en-US" sz="1200" dirty="0"/>
              <a:t> </a:t>
            </a:r>
            <a:r>
              <a:rPr lang="en-US" sz="1200" dirty="0" err="1"/>
              <a:t>av</a:t>
            </a:r>
            <a:r>
              <a:rPr lang="en-US" sz="1200" dirty="0"/>
              <a:t> Stockholm </a:t>
            </a:r>
            <a:r>
              <a:rPr lang="en-US" sz="1200" dirty="0" err="1"/>
              <a:t>samt</a:t>
            </a:r>
            <a:r>
              <a:rPr lang="en-US" sz="1200" dirty="0"/>
              <a:t> till/</a:t>
            </a:r>
            <a:r>
              <a:rPr lang="en-US" sz="1200" dirty="0" err="1"/>
              <a:t>från</a:t>
            </a:r>
            <a:r>
              <a:rPr lang="en-US" sz="1200" dirty="0"/>
              <a:t> </a:t>
            </a:r>
            <a:r>
              <a:rPr lang="en-US" sz="1200" dirty="0" err="1"/>
              <a:t>Stockholms</a:t>
            </a:r>
            <a:r>
              <a:rPr lang="en-US" sz="1200" dirty="0"/>
              <a:t> </a:t>
            </a:r>
            <a:r>
              <a:rPr lang="en-US" sz="1200" dirty="0" err="1"/>
              <a:t>regionala</a:t>
            </a:r>
            <a:r>
              <a:rPr lang="en-US" sz="1200" dirty="0"/>
              <a:t> </a:t>
            </a:r>
            <a:r>
              <a:rPr lang="en-US" sz="1200" dirty="0" err="1"/>
              <a:t>stadskärnor</a:t>
            </a:r>
            <a:r>
              <a:rPr lang="en-US" sz="1200" dirty="0"/>
              <a:t>.</a:t>
            </a:r>
          </a:p>
          <a:p>
            <a:pPr marL="171450" indent="-171450">
              <a:lnSpc>
                <a:spcPct val="110000"/>
              </a:lnSpc>
              <a:spcBef>
                <a:spcPts val="0"/>
              </a:spcBef>
              <a:spcAft>
                <a:spcPts val="600"/>
              </a:spcAft>
              <a:buFont typeface="Arial" panose="020B0604020202020204" pitchFamily="34" charset="0"/>
              <a:buChar char="•"/>
            </a:pPr>
            <a:r>
              <a:rPr lang="en-US" sz="1200" dirty="0"/>
              <a:t>I </a:t>
            </a:r>
            <a:r>
              <a:rPr lang="en-US" sz="1200" dirty="0" err="1"/>
              <a:t>andra</a:t>
            </a:r>
            <a:r>
              <a:rPr lang="en-US" sz="1200" dirty="0"/>
              <a:t> hand </a:t>
            </a:r>
            <a:r>
              <a:rPr lang="en-US" sz="1200" dirty="0" err="1"/>
              <a:t>måste</a:t>
            </a:r>
            <a:r>
              <a:rPr lang="en-US" sz="1200" dirty="0"/>
              <a:t> </a:t>
            </a:r>
            <a:r>
              <a:rPr lang="en-US" sz="1200" dirty="0" err="1"/>
              <a:t>tillgängligheten</a:t>
            </a:r>
            <a:r>
              <a:rPr lang="en-US" sz="1200" dirty="0"/>
              <a:t> </a:t>
            </a:r>
            <a:r>
              <a:rPr lang="en-US" sz="1200" dirty="0" err="1"/>
              <a:t>i</a:t>
            </a:r>
            <a:r>
              <a:rPr lang="en-US" sz="1200" dirty="0"/>
              <a:t> de </a:t>
            </a:r>
            <a:r>
              <a:rPr lang="en-US" sz="1200" dirty="0" err="1"/>
              <a:t>regionala</a:t>
            </a:r>
            <a:r>
              <a:rPr lang="en-US" sz="1200" dirty="0"/>
              <a:t> </a:t>
            </a:r>
            <a:r>
              <a:rPr lang="en-US" sz="1200" dirty="0" err="1"/>
              <a:t>tvärförbindelserna</a:t>
            </a:r>
            <a:r>
              <a:rPr lang="en-US" sz="1200" dirty="0"/>
              <a:t> </a:t>
            </a:r>
            <a:r>
              <a:rPr lang="en-US" sz="1200" dirty="0" err="1"/>
              <a:t>förbättras</a:t>
            </a:r>
            <a:r>
              <a:rPr lang="en-US" sz="1200" dirty="0"/>
              <a:t>. </a:t>
            </a:r>
          </a:p>
          <a:p>
            <a:pPr marL="171450" indent="-171450">
              <a:lnSpc>
                <a:spcPct val="110000"/>
              </a:lnSpc>
              <a:spcBef>
                <a:spcPts val="0"/>
              </a:spcBef>
              <a:spcAft>
                <a:spcPts val="600"/>
              </a:spcAft>
              <a:buFont typeface="Arial" panose="020B0604020202020204" pitchFamily="34" charset="0"/>
              <a:buChar char="•"/>
            </a:pPr>
            <a:r>
              <a:rPr lang="en-US" sz="1200" dirty="0" err="1"/>
              <a:t>Det</a:t>
            </a:r>
            <a:r>
              <a:rPr lang="en-US" sz="1200" dirty="0"/>
              <a:t> </a:t>
            </a:r>
            <a:r>
              <a:rPr lang="en-US" sz="1200" dirty="0" err="1"/>
              <a:t>behöver</a:t>
            </a:r>
            <a:r>
              <a:rPr lang="en-US" sz="1200" dirty="0"/>
              <a:t> </a:t>
            </a:r>
            <a:r>
              <a:rPr lang="en-US" sz="1200" dirty="0" err="1"/>
              <a:t>finnas</a:t>
            </a:r>
            <a:r>
              <a:rPr lang="en-US" sz="1200" dirty="0"/>
              <a:t> </a:t>
            </a:r>
            <a:r>
              <a:rPr lang="en-US" sz="1200" dirty="0" err="1"/>
              <a:t>ett</a:t>
            </a:r>
            <a:r>
              <a:rPr lang="en-US" sz="1200" dirty="0"/>
              <a:t> </a:t>
            </a:r>
            <a:r>
              <a:rPr lang="en-US" sz="1200" dirty="0" err="1"/>
              <a:t>fokus</a:t>
            </a:r>
            <a:r>
              <a:rPr lang="en-US" sz="1200" dirty="0"/>
              <a:t> </a:t>
            </a:r>
            <a:r>
              <a:rPr lang="en-US" sz="1200" dirty="0" err="1"/>
              <a:t>på</a:t>
            </a:r>
            <a:r>
              <a:rPr lang="en-US" sz="1200" dirty="0"/>
              <a:t> </a:t>
            </a:r>
            <a:r>
              <a:rPr lang="en-US" sz="1200" dirty="0" err="1"/>
              <a:t>en</a:t>
            </a:r>
            <a:r>
              <a:rPr lang="en-US" sz="1200" dirty="0"/>
              <a:t> </a:t>
            </a:r>
            <a:r>
              <a:rPr lang="en-US" sz="1200" dirty="0" err="1"/>
              <a:t>ökad</a:t>
            </a:r>
            <a:r>
              <a:rPr lang="en-US" sz="1200" dirty="0"/>
              <a:t> </a:t>
            </a:r>
            <a:r>
              <a:rPr lang="en-US" sz="1200" dirty="0" err="1"/>
              <a:t>tillgänglighet</a:t>
            </a:r>
            <a:r>
              <a:rPr lang="en-US" sz="1200" dirty="0"/>
              <a:t> </a:t>
            </a:r>
            <a:r>
              <a:rPr lang="en-US" sz="1200" dirty="0" err="1"/>
              <a:t>och</a:t>
            </a:r>
            <a:r>
              <a:rPr lang="en-US" sz="1200" dirty="0"/>
              <a:t> </a:t>
            </a:r>
            <a:r>
              <a:rPr lang="en-US" sz="1200" dirty="0" err="1"/>
              <a:t>sammankoppling</a:t>
            </a:r>
            <a:r>
              <a:rPr lang="en-US" sz="1200" dirty="0"/>
              <a:t> med </a:t>
            </a:r>
            <a:r>
              <a:rPr lang="en-US" sz="1200" dirty="0" err="1"/>
              <a:t>spårtrafiken</a:t>
            </a:r>
            <a:r>
              <a:rPr lang="en-US" sz="1200" dirty="0"/>
              <a:t> </a:t>
            </a:r>
            <a:r>
              <a:rPr lang="en-US" sz="1200" dirty="0" err="1"/>
              <a:t>som</a:t>
            </a:r>
            <a:r>
              <a:rPr lang="en-US" sz="1200" dirty="0"/>
              <a:t> </a:t>
            </a:r>
            <a:r>
              <a:rPr lang="en-US" sz="1200" dirty="0" err="1"/>
              <a:t>grund</a:t>
            </a:r>
            <a:r>
              <a:rPr lang="en-US" sz="1200" dirty="0"/>
              <a:t> – </a:t>
            </a:r>
            <a:r>
              <a:rPr lang="en-US" sz="1200" dirty="0" err="1"/>
              <a:t>att</a:t>
            </a:r>
            <a:r>
              <a:rPr lang="en-US" sz="1200" dirty="0"/>
              <a:t> </a:t>
            </a:r>
            <a:r>
              <a:rPr lang="en-US" sz="1200" dirty="0" err="1"/>
              <a:t>utveckla</a:t>
            </a:r>
            <a:r>
              <a:rPr lang="en-US" sz="1200" dirty="0"/>
              <a:t> </a:t>
            </a:r>
            <a:r>
              <a:rPr lang="en-US" sz="1200" dirty="0" err="1"/>
              <a:t>en</a:t>
            </a:r>
            <a:r>
              <a:rPr lang="en-US" sz="1200" dirty="0"/>
              <a:t> </a:t>
            </a:r>
            <a:r>
              <a:rPr lang="en-US" sz="1200" dirty="0" err="1"/>
              <a:t>kvalitativ</a:t>
            </a:r>
            <a:r>
              <a:rPr lang="en-US" sz="1200" dirty="0"/>
              <a:t>, </a:t>
            </a:r>
            <a:r>
              <a:rPr lang="en-US" sz="1200" dirty="0" err="1"/>
              <a:t>kapacitetsstark</a:t>
            </a:r>
            <a:r>
              <a:rPr lang="en-US" sz="1200" dirty="0"/>
              <a:t> </a:t>
            </a:r>
            <a:r>
              <a:rPr lang="en-US" sz="1200" dirty="0" err="1"/>
              <a:t>storregional</a:t>
            </a:r>
            <a:r>
              <a:rPr lang="en-US" sz="1200" dirty="0"/>
              <a:t> </a:t>
            </a:r>
            <a:r>
              <a:rPr lang="en-US" sz="1200" dirty="0" err="1"/>
              <a:t>kollektivtrafik</a:t>
            </a:r>
            <a:endParaRPr lang="en-US" sz="1200" dirty="0"/>
          </a:p>
          <a:p>
            <a:pPr marL="171450" indent="-171450">
              <a:lnSpc>
                <a:spcPct val="110000"/>
              </a:lnSpc>
              <a:spcBef>
                <a:spcPts val="0"/>
              </a:spcBef>
              <a:spcAft>
                <a:spcPts val="600"/>
              </a:spcAft>
              <a:buFont typeface="Arial" panose="020B0604020202020204" pitchFamily="34" charset="0"/>
              <a:buChar char="•"/>
            </a:pPr>
            <a:r>
              <a:rPr lang="en-US" sz="1200" dirty="0" err="1"/>
              <a:t>Det</a:t>
            </a:r>
            <a:r>
              <a:rPr lang="en-US" sz="1200" dirty="0"/>
              <a:t> </a:t>
            </a:r>
            <a:r>
              <a:rPr lang="en-US" sz="1200" dirty="0" err="1"/>
              <a:t>behövs</a:t>
            </a:r>
            <a:r>
              <a:rPr lang="en-US" sz="1200" dirty="0"/>
              <a:t> </a:t>
            </a:r>
            <a:r>
              <a:rPr lang="en-US" sz="1200" dirty="0" err="1"/>
              <a:t>en</a:t>
            </a:r>
            <a:r>
              <a:rPr lang="en-US" sz="1200" dirty="0"/>
              <a:t> </a:t>
            </a:r>
            <a:r>
              <a:rPr lang="en-US" sz="1200" dirty="0" err="1"/>
              <a:t>effektiv</a:t>
            </a:r>
            <a:r>
              <a:rPr lang="en-US" sz="1200" dirty="0"/>
              <a:t> </a:t>
            </a:r>
            <a:r>
              <a:rPr lang="en-US" sz="1200" dirty="0" err="1"/>
              <a:t>godshantering</a:t>
            </a:r>
            <a:r>
              <a:rPr lang="en-US" sz="1200" dirty="0"/>
              <a:t> </a:t>
            </a:r>
            <a:r>
              <a:rPr lang="en-US" sz="1200" dirty="0" err="1"/>
              <a:t>och</a:t>
            </a:r>
            <a:r>
              <a:rPr lang="en-US" sz="1200" dirty="0"/>
              <a:t> </a:t>
            </a:r>
            <a:r>
              <a:rPr lang="en-US" sz="1200" dirty="0" err="1"/>
              <a:t>varuförsörjning</a:t>
            </a:r>
            <a:r>
              <a:rPr lang="en-US" sz="1200" dirty="0"/>
              <a:t>, med </a:t>
            </a:r>
            <a:r>
              <a:rPr lang="en-US" sz="1200" dirty="0" err="1"/>
              <a:t>en</a:t>
            </a:r>
            <a:r>
              <a:rPr lang="en-US" sz="1200" dirty="0"/>
              <a:t> </a:t>
            </a:r>
            <a:r>
              <a:rPr lang="en-US" sz="1200" dirty="0" err="1"/>
              <a:t>ökad</a:t>
            </a:r>
            <a:r>
              <a:rPr lang="en-US" sz="1200" dirty="0"/>
              <a:t> </a:t>
            </a:r>
            <a:r>
              <a:rPr lang="en-US" sz="1200" dirty="0" err="1"/>
              <a:t>andel</a:t>
            </a:r>
            <a:r>
              <a:rPr lang="en-US" sz="1200" dirty="0"/>
              <a:t> gods </a:t>
            </a:r>
            <a:r>
              <a:rPr lang="en-US" sz="1200" dirty="0" err="1"/>
              <a:t>på</a:t>
            </a:r>
            <a:r>
              <a:rPr lang="en-US" sz="1200" dirty="0"/>
              <a:t> </a:t>
            </a:r>
            <a:r>
              <a:rPr lang="en-US" sz="1200" dirty="0" err="1"/>
              <a:t>järnväg</a:t>
            </a:r>
            <a:r>
              <a:rPr lang="en-US" sz="1200" dirty="0"/>
              <a:t> </a:t>
            </a:r>
            <a:r>
              <a:rPr lang="en-US" sz="1200" dirty="0" err="1"/>
              <a:t>och</a:t>
            </a:r>
            <a:r>
              <a:rPr lang="en-US" sz="1200" dirty="0"/>
              <a:t> med </a:t>
            </a:r>
            <a:r>
              <a:rPr lang="en-US" sz="1200" dirty="0" err="1"/>
              <a:t>sjöfart</a:t>
            </a:r>
            <a:endParaRPr lang="en-US" sz="1200" dirty="0"/>
          </a:p>
          <a:p>
            <a:pPr marL="171450" indent="-171450">
              <a:lnSpc>
                <a:spcPct val="110000"/>
              </a:lnSpc>
              <a:spcBef>
                <a:spcPts val="0"/>
              </a:spcBef>
              <a:spcAft>
                <a:spcPts val="600"/>
              </a:spcAft>
              <a:buFont typeface="Arial" panose="020B0604020202020204" pitchFamily="34" charset="0"/>
              <a:buChar char="•"/>
            </a:pPr>
            <a:r>
              <a:rPr lang="en-US" sz="1200" dirty="0" err="1"/>
              <a:t>Det</a:t>
            </a:r>
            <a:r>
              <a:rPr lang="en-US" sz="1200" dirty="0"/>
              <a:t> </a:t>
            </a:r>
            <a:r>
              <a:rPr lang="en-US" sz="1200" dirty="0" err="1"/>
              <a:t>behövs</a:t>
            </a:r>
            <a:r>
              <a:rPr lang="en-US" sz="1200" dirty="0"/>
              <a:t> </a:t>
            </a:r>
            <a:r>
              <a:rPr lang="en-US" sz="1200" dirty="0" err="1"/>
              <a:t>internationell</a:t>
            </a:r>
            <a:r>
              <a:rPr lang="en-US" sz="1200" dirty="0"/>
              <a:t> </a:t>
            </a:r>
            <a:r>
              <a:rPr lang="en-US" sz="1200" dirty="0" err="1"/>
              <a:t>tillgänglighet</a:t>
            </a:r>
            <a:r>
              <a:rPr lang="en-US" sz="1200" dirty="0"/>
              <a:t> </a:t>
            </a:r>
            <a:r>
              <a:rPr lang="en-US" sz="1200" dirty="0" err="1"/>
              <a:t>och</a:t>
            </a:r>
            <a:r>
              <a:rPr lang="en-US" sz="1200" dirty="0"/>
              <a:t> </a:t>
            </a:r>
            <a:r>
              <a:rPr lang="en-US" sz="1200" dirty="0" err="1"/>
              <a:t>konkurrenskraft</a:t>
            </a:r>
            <a:r>
              <a:rPr lang="en-US" sz="1200" dirty="0"/>
              <a:t>, </a:t>
            </a:r>
            <a:r>
              <a:rPr lang="en-US" sz="1200" dirty="0" err="1"/>
              <a:t>genom</a:t>
            </a:r>
            <a:r>
              <a:rPr lang="en-US" sz="1200" dirty="0"/>
              <a:t> </a:t>
            </a:r>
            <a:r>
              <a:rPr lang="en-US" sz="1200" dirty="0" err="1"/>
              <a:t>Arlanda</a:t>
            </a:r>
            <a:r>
              <a:rPr lang="en-US" sz="1200" dirty="0"/>
              <a:t>, TEN-T </a:t>
            </a:r>
            <a:r>
              <a:rPr lang="en-US" sz="1200" dirty="0" err="1"/>
              <a:t>och</a:t>
            </a:r>
            <a:r>
              <a:rPr lang="en-US" sz="1200" dirty="0"/>
              <a:t> </a:t>
            </a:r>
            <a:r>
              <a:rPr lang="en-US" sz="1200" dirty="0" err="1"/>
              <a:t>Östersjötrafiken</a:t>
            </a:r>
            <a:endParaRPr lang="en-US" sz="1200" dirty="0"/>
          </a:p>
          <a:p>
            <a:pPr marL="171450" indent="-171450">
              <a:lnSpc>
                <a:spcPct val="110000"/>
              </a:lnSpc>
              <a:spcBef>
                <a:spcPts val="0"/>
              </a:spcBef>
              <a:spcAft>
                <a:spcPts val="600"/>
              </a:spcAft>
              <a:buFont typeface="Arial" panose="020B0604020202020204" pitchFamily="34" charset="0"/>
              <a:buChar char="•"/>
            </a:pPr>
            <a:r>
              <a:rPr lang="en-US" sz="1200" dirty="0" err="1"/>
              <a:t>Det</a:t>
            </a:r>
            <a:r>
              <a:rPr lang="en-US" sz="1200" dirty="0"/>
              <a:t> </a:t>
            </a:r>
            <a:r>
              <a:rPr lang="en-US" sz="1200" dirty="0" err="1"/>
              <a:t>behövs</a:t>
            </a:r>
            <a:r>
              <a:rPr lang="en-US" sz="1200" dirty="0"/>
              <a:t> </a:t>
            </a:r>
            <a:r>
              <a:rPr lang="en-US" sz="1200" dirty="0" err="1"/>
              <a:t>stabila</a:t>
            </a:r>
            <a:r>
              <a:rPr lang="en-US" sz="1200" dirty="0"/>
              <a:t> </a:t>
            </a:r>
            <a:r>
              <a:rPr lang="en-US" sz="1200" dirty="0" err="1"/>
              <a:t>och</a:t>
            </a:r>
            <a:r>
              <a:rPr lang="en-US" sz="1200" dirty="0"/>
              <a:t> </a:t>
            </a:r>
            <a:r>
              <a:rPr lang="en-US" sz="1200" dirty="0" err="1"/>
              <a:t>långsiktiga</a:t>
            </a:r>
            <a:r>
              <a:rPr lang="en-US" sz="1200" dirty="0"/>
              <a:t> </a:t>
            </a:r>
            <a:r>
              <a:rPr lang="en-US" sz="1200" dirty="0" err="1"/>
              <a:t>förutsättningar</a:t>
            </a:r>
            <a:r>
              <a:rPr lang="en-US" sz="1200" dirty="0"/>
              <a:t> </a:t>
            </a:r>
            <a:r>
              <a:rPr lang="en-US" sz="1200" dirty="0" err="1"/>
              <a:t>för</a:t>
            </a:r>
            <a:r>
              <a:rPr lang="en-US" sz="1200" dirty="0"/>
              <a:t> </a:t>
            </a:r>
            <a:r>
              <a:rPr lang="en-US" sz="1200" dirty="0" err="1"/>
              <a:t>Gotlands</a:t>
            </a:r>
            <a:r>
              <a:rPr lang="en-US" sz="1200" dirty="0"/>
              <a:t> transporter</a:t>
            </a:r>
          </a:p>
          <a:p>
            <a:endParaRPr lang="sv-SE" dirty="0"/>
          </a:p>
        </p:txBody>
      </p:sp>
      <p:sp>
        <p:nvSpPr>
          <p:cNvPr id="4" name="Platshållare för bildnummer 3"/>
          <p:cNvSpPr>
            <a:spLocks noGrp="1"/>
          </p:cNvSpPr>
          <p:nvPr>
            <p:ph type="sldNum" sz="quarter" idx="5"/>
          </p:nvPr>
        </p:nvSpPr>
        <p:spPr/>
        <p:txBody>
          <a:bodyPr/>
          <a:lstStyle/>
          <a:p>
            <a:fld id="{4AA8ACD9-897C-3249-93D6-21DC04C66C67}" type="slidenum">
              <a:rPr lang="sv-SE" smtClean="0"/>
              <a:t>5</a:t>
            </a:fld>
            <a:endParaRPr lang="sv-SE"/>
          </a:p>
        </p:txBody>
      </p:sp>
    </p:spTree>
    <p:extLst>
      <p:ext uri="{BB962C8B-B14F-4D97-AF65-F5344CB8AC3E}">
        <p14:creationId xmlns:p14="http://schemas.microsoft.com/office/powerpoint/2010/main" val="275833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AA8ACD9-897C-3249-93D6-21DC04C66C67}" type="slidenum">
              <a:rPr lang="sv-SE" smtClean="0"/>
              <a:t>6</a:t>
            </a:fld>
            <a:endParaRPr lang="sv-SE"/>
          </a:p>
        </p:txBody>
      </p:sp>
    </p:spTree>
    <p:extLst>
      <p:ext uri="{BB962C8B-B14F-4D97-AF65-F5344CB8AC3E}">
        <p14:creationId xmlns:p14="http://schemas.microsoft.com/office/powerpoint/2010/main" val="340183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0000"/>
              </a:lnSpc>
              <a:spcBef>
                <a:spcPts val="0"/>
              </a:spcBef>
              <a:spcAft>
                <a:spcPts val="600"/>
              </a:spcAft>
            </a:pPr>
            <a:r>
              <a:rPr lang="sv-FI" sz="1800" dirty="0"/>
              <a:t>Stockholm-Mälarregionen förutsätter att ingångna avtal och redan beslutade åtgärder i nu gällande Nationella plan 2018-2029 genomförs, där exempelvis följande beslutade objekt kan nämnas:</a:t>
            </a:r>
          </a:p>
          <a:p>
            <a:pPr marL="742950" lvl="1" indent="-285750">
              <a:lnSpc>
                <a:spcPct val="110000"/>
              </a:lnSpc>
              <a:spcBef>
                <a:spcPts val="0"/>
              </a:spcBef>
              <a:spcAft>
                <a:spcPts val="600"/>
              </a:spcAft>
              <a:buFont typeface="Arial" panose="020B0604020202020204" pitchFamily="34" charset="0"/>
              <a:buChar char="•"/>
            </a:pPr>
            <a:r>
              <a:rPr lang="sv-FI" sz="1500" dirty="0"/>
              <a:t>Ostlänken: Ny järnväg Järna-Linköping, med tillhörande stationer. </a:t>
            </a:r>
          </a:p>
          <a:p>
            <a:pPr marL="742950" lvl="1" indent="-285750">
              <a:lnSpc>
                <a:spcPct val="110000"/>
              </a:lnSpc>
              <a:spcBef>
                <a:spcPts val="0"/>
              </a:spcBef>
              <a:spcAft>
                <a:spcPts val="600"/>
              </a:spcAft>
              <a:buFont typeface="Arial" panose="020B0604020202020204" pitchFamily="34" charset="0"/>
              <a:buChar char="•"/>
            </a:pPr>
            <a:r>
              <a:rPr lang="sv-FI" sz="1500" dirty="0"/>
              <a:t>Ostkustbanan: Två nya spår på sträckan Uppsala-Myrbacken, dvs. fyra spår hela sträckan Stockholm-Uppsala. </a:t>
            </a:r>
          </a:p>
          <a:p>
            <a:pPr marL="742950" lvl="1" indent="-285750">
              <a:lnSpc>
                <a:spcPct val="110000"/>
              </a:lnSpc>
              <a:spcBef>
                <a:spcPts val="0"/>
              </a:spcBef>
              <a:spcAft>
                <a:spcPts val="600"/>
              </a:spcAft>
              <a:buFont typeface="Arial" panose="020B0604020202020204" pitchFamily="34" charset="0"/>
              <a:buChar char="•"/>
            </a:pPr>
            <a:r>
              <a:rPr lang="sv-FI" sz="1500" dirty="0" err="1"/>
              <a:t>Mälarbanan</a:t>
            </a:r>
            <a:r>
              <a:rPr lang="sv-FI" sz="1500" dirty="0"/>
              <a:t>: Utbyggnad till </a:t>
            </a:r>
            <a:r>
              <a:rPr lang="sv-FI" sz="1500" dirty="0" err="1"/>
              <a:t>fyrspår</a:t>
            </a:r>
            <a:r>
              <a:rPr lang="sv-FI" sz="1500" dirty="0"/>
              <a:t> </a:t>
            </a:r>
            <a:r>
              <a:rPr lang="sv-FI" sz="1500" dirty="0" err="1"/>
              <a:t>Tomteboda</a:t>
            </a:r>
            <a:r>
              <a:rPr lang="sv-FI" sz="1500" dirty="0"/>
              <a:t>-Kallhäll samt ny station för regionaltåg i Barkarby, med anslutning till såväl pendeltåg som tunnelbana. </a:t>
            </a:r>
          </a:p>
          <a:p>
            <a:pPr marL="742950" lvl="1" indent="-285750">
              <a:lnSpc>
                <a:spcPct val="110000"/>
              </a:lnSpc>
              <a:spcBef>
                <a:spcPts val="0"/>
              </a:spcBef>
              <a:spcAft>
                <a:spcPts val="600"/>
              </a:spcAft>
              <a:buFont typeface="Arial" panose="020B0604020202020204" pitchFamily="34" charset="0"/>
              <a:buChar char="•"/>
            </a:pPr>
            <a:r>
              <a:rPr lang="sv-FI" sz="1500" dirty="0"/>
              <a:t>Stockholms C: Anpassningar efter Citybanans färdigställande.</a:t>
            </a:r>
          </a:p>
          <a:p>
            <a:pPr marL="742950" lvl="1" indent="-285750">
              <a:lnSpc>
                <a:spcPct val="110000"/>
              </a:lnSpc>
              <a:spcBef>
                <a:spcPts val="0"/>
              </a:spcBef>
              <a:spcAft>
                <a:spcPts val="600"/>
              </a:spcAft>
              <a:buFont typeface="Arial" panose="020B0604020202020204" pitchFamily="34" charset="0"/>
              <a:buChar char="•"/>
            </a:pPr>
            <a:r>
              <a:rPr lang="sv-FI" sz="1500" dirty="0"/>
              <a:t>Hallsberg-</a:t>
            </a:r>
            <a:r>
              <a:rPr lang="sv-FI" sz="1500" dirty="0" err="1"/>
              <a:t>Degerön</a:t>
            </a:r>
            <a:r>
              <a:rPr lang="sv-FI" sz="1500" dirty="0"/>
              <a:t>: Utbyggnad till dubbelspår.</a:t>
            </a:r>
          </a:p>
          <a:p>
            <a:pPr marL="742950" lvl="1" indent="-285750">
              <a:lnSpc>
                <a:spcPct val="110000"/>
              </a:lnSpc>
              <a:spcBef>
                <a:spcPts val="0"/>
              </a:spcBef>
              <a:spcAft>
                <a:spcPts val="600"/>
              </a:spcAft>
              <a:buFont typeface="Arial" panose="020B0604020202020204" pitchFamily="34" charset="0"/>
              <a:buChar char="•"/>
            </a:pPr>
            <a:r>
              <a:rPr lang="sv-FI" sz="1500" dirty="0"/>
              <a:t>E4 Förbifart Stockholm: Ny sträckning från Kungens Kurva till </a:t>
            </a:r>
            <a:r>
              <a:rPr lang="sv-FI" sz="1500" dirty="0" err="1"/>
              <a:t>Häggvik</a:t>
            </a:r>
            <a:r>
              <a:rPr lang="sv-FI" sz="1500" dirty="0"/>
              <a:t>.</a:t>
            </a:r>
          </a:p>
          <a:p>
            <a:pPr marL="742950" lvl="1" indent="-285750">
              <a:lnSpc>
                <a:spcPct val="110000"/>
              </a:lnSpc>
              <a:spcBef>
                <a:spcPts val="0"/>
              </a:spcBef>
              <a:spcAft>
                <a:spcPts val="600"/>
              </a:spcAft>
              <a:buFont typeface="Arial" panose="020B0604020202020204" pitchFamily="34" charset="0"/>
              <a:buChar char="•"/>
            </a:pPr>
            <a:r>
              <a:rPr lang="sv-FI" sz="1500" dirty="0"/>
              <a:t>E22 Förbifart Söderköping: Ny sträckning och mötesfri väg väster om Söderköping.</a:t>
            </a:r>
          </a:p>
          <a:p>
            <a:pPr marL="742950" lvl="1" indent="-285750">
              <a:lnSpc>
                <a:spcPct val="110000"/>
              </a:lnSpc>
              <a:spcBef>
                <a:spcPts val="0"/>
              </a:spcBef>
              <a:spcAft>
                <a:spcPts val="600"/>
              </a:spcAft>
              <a:buFont typeface="Arial" panose="020B0604020202020204" pitchFamily="34" charset="0"/>
              <a:buChar char="•"/>
            </a:pPr>
            <a:r>
              <a:rPr lang="sv-FI" sz="1500" dirty="0"/>
              <a:t>E18: Kapacitetsökning på sträckan Köping – Västjädra, för ökad framkomlighet och trafik-säkerhet.</a:t>
            </a:r>
          </a:p>
          <a:p>
            <a:pPr marL="742950" lvl="1" indent="-285750">
              <a:lnSpc>
                <a:spcPct val="110000"/>
              </a:lnSpc>
              <a:spcBef>
                <a:spcPts val="0"/>
              </a:spcBef>
              <a:spcAft>
                <a:spcPts val="600"/>
              </a:spcAft>
              <a:buFont typeface="Arial" panose="020B0604020202020204" pitchFamily="34" charset="0"/>
              <a:buChar char="•"/>
            </a:pPr>
            <a:r>
              <a:rPr lang="sv-FI" sz="1500" dirty="0"/>
              <a:t>Tvärförbindelse Södertörn: Ny väg och stärkt kapacitet i anslutning till Norvik.</a:t>
            </a:r>
          </a:p>
          <a:p>
            <a:pPr marL="742950" lvl="1" indent="-285750">
              <a:lnSpc>
                <a:spcPct val="110000"/>
              </a:lnSpc>
              <a:spcBef>
                <a:spcPts val="0"/>
              </a:spcBef>
              <a:spcAft>
                <a:spcPts val="600"/>
              </a:spcAft>
              <a:buFont typeface="Arial" panose="020B0604020202020204" pitchFamily="34" charset="0"/>
              <a:buChar char="•"/>
            </a:pPr>
            <a:r>
              <a:rPr lang="sv-FI" sz="1500" dirty="0"/>
              <a:t>Farled Södertälje-Landsort: Ökad kapacitet, tillgänglighet och säkerhet.</a:t>
            </a:r>
          </a:p>
          <a:p>
            <a:pPr marL="742950" lvl="1" indent="-285750">
              <a:lnSpc>
                <a:spcPct val="110000"/>
              </a:lnSpc>
              <a:spcBef>
                <a:spcPts val="0"/>
              </a:spcBef>
              <a:spcAft>
                <a:spcPts val="600"/>
              </a:spcAft>
              <a:buFont typeface="Arial" panose="020B0604020202020204" pitchFamily="34" charset="0"/>
              <a:buChar char="•"/>
            </a:pPr>
            <a:r>
              <a:rPr lang="sv-FI" sz="1500" dirty="0"/>
              <a:t>M fl.</a:t>
            </a:r>
          </a:p>
          <a:p>
            <a:endParaRPr lang="sv-SE" dirty="0"/>
          </a:p>
          <a:p>
            <a:endParaRPr lang="sv-SE" dirty="0"/>
          </a:p>
          <a:p>
            <a:pPr>
              <a:lnSpc>
                <a:spcPct val="110000"/>
              </a:lnSpc>
              <a:spcBef>
                <a:spcPts val="0"/>
              </a:spcBef>
              <a:spcAft>
                <a:spcPts val="600"/>
              </a:spcAft>
            </a:pPr>
            <a:r>
              <a:rPr lang="sv-FI" sz="1600" dirty="0"/>
              <a:t>Stockholm-Mälarregionen vill inför kommande infrastrukturperiod särskilt lyfta följande behov – utan inbördes rangordning – kopplade till tillgängligheten i de storregionala stråken in mot Stockholm och Stockholms regionala stadskärnor, internationell tillgänglighet samt en effektiv godshantering och varuförsörjning:</a:t>
            </a:r>
          </a:p>
          <a:p>
            <a:pPr>
              <a:lnSpc>
                <a:spcPct val="110000"/>
              </a:lnSpc>
              <a:spcBef>
                <a:spcPts val="0"/>
              </a:spcBef>
              <a:spcAft>
                <a:spcPts val="600"/>
              </a:spcAft>
            </a:pPr>
            <a:endParaRPr lang="sv-FI" sz="1600" dirty="0"/>
          </a:p>
          <a:p>
            <a:pPr marL="742950" lvl="1" indent="-285750">
              <a:lnSpc>
                <a:spcPct val="110000"/>
              </a:lnSpc>
              <a:spcBef>
                <a:spcPts val="0"/>
              </a:spcBef>
              <a:spcAft>
                <a:spcPts val="600"/>
              </a:spcAft>
              <a:buFont typeface="Arial" panose="020B0604020202020204" pitchFamily="34" charset="0"/>
              <a:buChar char="•"/>
            </a:pPr>
            <a:r>
              <a:rPr lang="sv-FI" sz="1800" dirty="0"/>
              <a:t>Trimningspaket för robust tågtrafik, framför allt för att klara </a:t>
            </a:r>
            <a:r>
              <a:rPr lang="sv-FI" sz="1800" dirty="0" err="1"/>
              <a:t>Mälardals</a:t>
            </a:r>
            <a:r>
              <a:rPr lang="sv-FI" sz="1800" dirty="0"/>
              <a:t>- och pendeltågstrafiken men också en ökad andel gods på järnväg</a:t>
            </a:r>
          </a:p>
          <a:p>
            <a:pPr marL="742950" lvl="1" indent="-285750">
              <a:lnSpc>
                <a:spcPct val="110000"/>
              </a:lnSpc>
              <a:spcBef>
                <a:spcPts val="0"/>
              </a:spcBef>
              <a:spcAft>
                <a:spcPts val="600"/>
              </a:spcAft>
              <a:buFont typeface="Arial" panose="020B0604020202020204" pitchFamily="34" charset="0"/>
              <a:buChar char="•"/>
            </a:pPr>
            <a:r>
              <a:rPr lang="sv-FI" sz="1800" dirty="0"/>
              <a:t>Investeringar i Ostkustbanan, </a:t>
            </a:r>
            <a:r>
              <a:rPr lang="sv-FI" sz="1800" dirty="0" err="1"/>
              <a:t>Mälarbanan</a:t>
            </a:r>
            <a:r>
              <a:rPr lang="sv-FI" sz="1800" dirty="0"/>
              <a:t> och Svealandsbanan samt Hallsberg gods- och personbangård</a:t>
            </a:r>
          </a:p>
          <a:p>
            <a:pPr marL="742950" lvl="1" indent="-285750">
              <a:lnSpc>
                <a:spcPct val="110000"/>
              </a:lnSpc>
              <a:spcBef>
                <a:spcPts val="0"/>
              </a:spcBef>
              <a:spcAft>
                <a:spcPts val="600"/>
              </a:spcAft>
              <a:buFont typeface="Arial" panose="020B0604020202020204" pitchFamily="34" charset="0"/>
              <a:buChar char="•"/>
            </a:pPr>
            <a:r>
              <a:rPr lang="sv-FI" sz="1800" dirty="0"/>
              <a:t>Investeringar i E4:an norr om Förbifart Stockholm och till Arlanda samt anpassning av Hjulstabron</a:t>
            </a:r>
          </a:p>
          <a:p>
            <a:pPr marL="742950" lvl="1" indent="-285750">
              <a:lnSpc>
                <a:spcPct val="110000"/>
              </a:lnSpc>
              <a:spcBef>
                <a:spcPts val="0"/>
              </a:spcBef>
              <a:spcAft>
                <a:spcPts val="600"/>
              </a:spcAft>
              <a:buFont typeface="Arial" panose="020B0604020202020204" pitchFamily="34" charset="0"/>
              <a:buChar char="•"/>
            </a:pPr>
            <a:endParaRPr lang="sv-FI" sz="1800" dirty="0"/>
          </a:p>
          <a:p>
            <a:pPr lvl="1">
              <a:lnSpc>
                <a:spcPct val="110000"/>
              </a:lnSpc>
              <a:spcBef>
                <a:spcPts val="0"/>
              </a:spcBef>
              <a:spcAft>
                <a:spcPts val="600"/>
              </a:spcAft>
              <a:buFont typeface="Wingdings" panose="05000000000000000000" pitchFamily="2" charset="2"/>
              <a:buChar char="Ø"/>
            </a:pPr>
            <a:r>
              <a:rPr lang="sv-FI" sz="1600" dirty="0"/>
              <a:t>    Samtliga dessa behov behöver vara åtgärdade senast 2030!</a:t>
            </a:r>
          </a:p>
          <a:p>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De åtgärder som länen i Stockholm-Mälarregionen gemensamt förordar för att klara de prioriterade funktionerna och nå målen kan sorteras under sju strategier. Dessa har överlag en stark bäring på klimatfrågan, där Stockholm-Mälarregionen vill understryka behovet av beteende- och systemförändring: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kern="1200" dirty="0">
              <a:solidFill>
                <a:schemeClr val="tx1"/>
              </a:solidFill>
              <a:effectLst/>
              <a:latin typeface="+mn-lt"/>
              <a:ea typeface="+mn-ea"/>
              <a:cs typeface="+mn-cs"/>
            </a:endParaRPr>
          </a:p>
          <a:p>
            <a:pPr marL="285750" indent="-285750">
              <a:lnSpc>
                <a:spcPct val="120000"/>
              </a:lnSpc>
              <a:spcBef>
                <a:spcPts val="0"/>
              </a:spcBef>
              <a:spcAft>
                <a:spcPts val="600"/>
              </a:spcAft>
              <a:buFont typeface="Arial" panose="020B0604020202020204" pitchFamily="34" charset="0"/>
              <a:buChar char="•"/>
            </a:pPr>
            <a:r>
              <a:rPr lang="en-US" sz="1400" b="1" dirty="0"/>
              <a:t>Styr mot </a:t>
            </a:r>
            <a:r>
              <a:rPr lang="en-US" sz="1400" b="1" dirty="0" err="1"/>
              <a:t>beteendeförändring</a:t>
            </a:r>
            <a:r>
              <a:rPr lang="en-US" sz="1400" b="1" dirty="0"/>
              <a:t> </a:t>
            </a:r>
            <a:r>
              <a:rPr lang="en-US" sz="1400" b="1" dirty="0" err="1"/>
              <a:t>och</a:t>
            </a:r>
            <a:r>
              <a:rPr lang="en-US" sz="1400" b="1" dirty="0"/>
              <a:t> </a:t>
            </a:r>
            <a:r>
              <a:rPr lang="en-US" sz="1400" b="1" dirty="0" err="1"/>
              <a:t>överflyttning</a:t>
            </a:r>
            <a:r>
              <a:rPr lang="en-US" sz="1200" dirty="0"/>
              <a:t>: </a:t>
            </a:r>
            <a:r>
              <a:rPr lang="en-US" sz="1200" dirty="0" err="1"/>
              <a:t>Bygg</a:t>
            </a:r>
            <a:r>
              <a:rPr lang="en-US" sz="1200" dirty="0"/>
              <a:t> </a:t>
            </a:r>
            <a:r>
              <a:rPr lang="en-US" sz="1200" dirty="0" err="1"/>
              <a:t>transportsnålt</a:t>
            </a:r>
            <a:r>
              <a:rPr lang="en-US" sz="1200" dirty="0"/>
              <a:t> </a:t>
            </a:r>
            <a:r>
              <a:rPr lang="en-US" sz="1200" dirty="0" err="1"/>
              <a:t>och</a:t>
            </a:r>
            <a:r>
              <a:rPr lang="en-US" sz="1200" dirty="0"/>
              <a:t> </a:t>
            </a:r>
            <a:r>
              <a:rPr lang="en-US" sz="1200" dirty="0" err="1"/>
              <a:t>kollektivtrafiknära</a:t>
            </a:r>
            <a:r>
              <a:rPr lang="en-US" sz="1200" dirty="0"/>
              <a:t>, se till </a:t>
            </a:r>
            <a:r>
              <a:rPr lang="en-US" sz="1200" dirty="0" err="1"/>
              <a:t>hela</a:t>
            </a:r>
            <a:r>
              <a:rPr lang="en-US" sz="1200" dirty="0"/>
              <a:t> </a:t>
            </a:r>
            <a:r>
              <a:rPr lang="en-US" sz="1200" dirty="0" err="1"/>
              <a:t>resan</a:t>
            </a:r>
            <a:r>
              <a:rPr lang="en-US" sz="1200" dirty="0"/>
              <a:t>/</a:t>
            </a:r>
            <a:r>
              <a:rPr lang="en-US" sz="1200" dirty="0" err="1"/>
              <a:t>transporten</a:t>
            </a:r>
            <a:r>
              <a:rPr lang="en-US" sz="1200" dirty="0"/>
              <a:t>, </a:t>
            </a:r>
            <a:r>
              <a:rPr lang="en-US" sz="1200" dirty="0" err="1"/>
              <a:t>premiera</a:t>
            </a:r>
            <a:r>
              <a:rPr lang="en-US" sz="1200" dirty="0"/>
              <a:t> </a:t>
            </a:r>
            <a:r>
              <a:rPr lang="en-US" sz="1200" dirty="0" err="1"/>
              <a:t>kollektivtrafiken</a:t>
            </a:r>
            <a:r>
              <a:rPr lang="en-US" sz="1200" dirty="0"/>
              <a:t>, </a:t>
            </a:r>
            <a:r>
              <a:rPr lang="en-US" sz="1200" dirty="0" err="1"/>
              <a:t>öka</a:t>
            </a:r>
            <a:r>
              <a:rPr lang="en-US" sz="1200" dirty="0"/>
              <a:t> </a:t>
            </a:r>
            <a:r>
              <a:rPr lang="en-US" sz="1200" dirty="0" err="1"/>
              <a:t>andelen</a:t>
            </a:r>
            <a:r>
              <a:rPr lang="en-US" sz="1200" dirty="0"/>
              <a:t> gods </a:t>
            </a:r>
            <a:r>
              <a:rPr lang="en-US" sz="1200" dirty="0" err="1"/>
              <a:t>på</a:t>
            </a:r>
            <a:r>
              <a:rPr lang="en-US" sz="1200" dirty="0"/>
              <a:t> </a:t>
            </a:r>
            <a:r>
              <a:rPr lang="en-US" sz="1200" dirty="0" err="1"/>
              <a:t>sjö</a:t>
            </a:r>
            <a:r>
              <a:rPr lang="en-US" sz="1200" dirty="0"/>
              <a:t> </a:t>
            </a:r>
            <a:r>
              <a:rPr lang="en-US" sz="1200" dirty="0" err="1"/>
              <a:t>och</a:t>
            </a:r>
            <a:r>
              <a:rPr lang="en-US" sz="1200" dirty="0"/>
              <a:t> </a:t>
            </a:r>
            <a:r>
              <a:rPr lang="en-US" sz="1200" dirty="0" err="1"/>
              <a:t>järnväg</a:t>
            </a:r>
            <a:r>
              <a:rPr lang="en-US" sz="1200" dirty="0"/>
              <a:t> </a:t>
            </a:r>
            <a:r>
              <a:rPr lang="en-US" sz="1200" dirty="0" err="1"/>
              <a:t>samt</a:t>
            </a:r>
            <a:r>
              <a:rPr lang="en-US" sz="1200" dirty="0"/>
              <a:t> </a:t>
            </a:r>
            <a:r>
              <a:rPr lang="en-US" sz="1200" dirty="0" err="1"/>
              <a:t>tillgodose</a:t>
            </a:r>
            <a:r>
              <a:rPr lang="en-US" sz="1200" dirty="0"/>
              <a:t> </a:t>
            </a:r>
            <a:r>
              <a:rPr lang="en-US" sz="1200" dirty="0" err="1"/>
              <a:t>konkurrensneutralitet</a:t>
            </a:r>
            <a:r>
              <a:rPr lang="en-US" sz="1200" dirty="0"/>
              <a:t> </a:t>
            </a:r>
            <a:r>
              <a:rPr lang="en-US" sz="1200" dirty="0" err="1"/>
              <a:t>mellan</a:t>
            </a:r>
            <a:r>
              <a:rPr lang="en-US" sz="1200" dirty="0"/>
              <a:t> </a:t>
            </a:r>
            <a:r>
              <a:rPr lang="en-US" sz="1200" dirty="0" err="1"/>
              <a:t>trafikslag</a:t>
            </a:r>
            <a:r>
              <a:rPr lang="en-US" sz="1200" dirty="0"/>
              <a:t> </a:t>
            </a:r>
            <a:r>
              <a:rPr lang="en-US" sz="1200" dirty="0" err="1"/>
              <a:t>för</a:t>
            </a:r>
            <a:r>
              <a:rPr lang="en-US" sz="1200" dirty="0"/>
              <a:t> </a:t>
            </a:r>
            <a:r>
              <a:rPr lang="en-US" sz="1200" dirty="0" err="1"/>
              <a:t>godstransporter</a:t>
            </a:r>
            <a:endParaRPr lang="en-US" sz="1200" dirty="0"/>
          </a:p>
          <a:p>
            <a:pPr marL="285750" indent="-285750">
              <a:lnSpc>
                <a:spcPct val="120000"/>
              </a:lnSpc>
              <a:spcBef>
                <a:spcPts val="0"/>
              </a:spcBef>
              <a:spcAft>
                <a:spcPts val="600"/>
              </a:spcAft>
              <a:buFont typeface="Arial" panose="020B0604020202020204" pitchFamily="34" charset="0"/>
              <a:buChar char="•"/>
            </a:pPr>
            <a:r>
              <a:rPr lang="en-US" sz="1400" b="1" dirty="0" err="1"/>
              <a:t>Stärk</a:t>
            </a:r>
            <a:r>
              <a:rPr lang="en-US" sz="1400" b="1" dirty="0"/>
              <a:t> </a:t>
            </a:r>
            <a:r>
              <a:rPr lang="en-US" sz="1400" b="1" dirty="0" err="1"/>
              <a:t>kollektivtrafiken</a:t>
            </a:r>
            <a:r>
              <a:rPr lang="en-US" sz="1200" dirty="0"/>
              <a:t>: I </a:t>
            </a:r>
            <a:r>
              <a:rPr lang="en-US" sz="1200" dirty="0" err="1"/>
              <a:t>planeringen</a:t>
            </a:r>
            <a:r>
              <a:rPr lang="en-US" sz="1200" dirty="0"/>
              <a:t> </a:t>
            </a:r>
            <a:r>
              <a:rPr lang="en-US" sz="1200" dirty="0" err="1"/>
              <a:t>och</a:t>
            </a:r>
            <a:r>
              <a:rPr lang="en-US" sz="1200" dirty="0"/>
              <a:t> </a:t>
            </a:r>
            <a:r>
              <a:rPr lang="en-US" sz="1200" dirty="0" err="1"/>
              <a:t>i</a:t>
            </a:r>
            <a:r>
              <a:rPr lang="en-US" sz="1200" dirty="0"/>
              <a:t> </a:t>
            </a:r>
            <a:r>
              <a:rPr lang="en-US" sz="1200" dirty="0" err="1"/>
              <a:t>utvecklandet</a:t>
            </a:r>
            <a:r>
              <a:rPr lang="en-US" sz="1200" dirty="0"/>
              <a:t> </a:t>
            </a:r>
            <a:r>
              <a:rPr lang="en-US" sz="1200" dirty="0" err="1"/>
              <a:t>av</a:t>
            </a:r>
            <a:r>
              <a:rPr lang="en-US" sz="1200" dirty="0"/>
              <a:t> </a:t>
            </a:r>
            <a:r>
              <a:rPr lang="en-US" sz="1200" dirty="0" err="1"/>
              <a:t>nya</a:t>
            </a:r>
            <a:r>
              <a:rPr lang="en-US" sz="1200" dirty="0"/>
              <a:t> </a:t>
            </a:r>
            <a:r>
              <a:rPr lang="en-US" sz="1200" dirty="0" err="1"/>
              <a:t>mobilitetstjänster</a:t>
            </a:r>
            <a:r>
              <a:rPr lang="en-US" sz="1200" dirty="0"/>
              <a:t> </a:t>
            </a:r>
          </a:p>
          <a:p>
            <a:pPr marL="285750" indent="-285750">
              <a:lnSpc>
                <a:spcPct val="120000"/>
              </a:lnSpc>
              <a:spcBef>
                <a:spcPts val="0"/>
              </a:spcBef>
              <a:spcAft>
                <a:spcPts val="600"/>
              </a:spcAft>
              <a:buFont typeface="Arial" panose="020B0604020202020204" pitchFamily="34" charset="0"/>
              <a:buChar char="•"/>
            </a:pPr>
            <a:r>
              <a:rPr lang="en-US" sz="1400" b="1" dirty="0" err="1"/>
              <a:t>Ställ</a:t>
            </a:r>
            <a:r>
              <a:rPr lang="en-US" sz="1400" b="1" dirty="0"/>
              <a:t> om </a:t>
            </a:r>
            <a:r>
              <a:rPr lang="en-US" sz="1400" b="1" dirty="0" err="1"/>
              <a:t>fordonsparken</a:t>
            </a:r>
            <a:r>
              <a:rPr lang="en-US" sz="1200" dirty="0"/>
              <a:t>: </a:t>
            </a:r>
            <a:r>
              <a:rPr lang="en-US" sz="1200" dirty="0" err="1"/>
              <a:t>Skapa</a:t>
            </a:r>
            <a:r>
              <a:rPr lang="en-US" sz="1200" dirty="0"/>
              <a:t> </a:t>
            </a:r>
            <a:r>
              <a:rPr lang="en-US" sz="1200" dirty="0" err="1"/>
              <a:t>infrastruktur</a:t>
            </a:r>
            <a:r>
              <a:rPr lang="en-US" sz="1200" dirty="0"/>
              <a:t>, </a:t>
            </a:r>
            <a:r>
              <a:rPr lang="en-US" sz="1200" dirty="0" err="1"/>
              <a:t>incitament</a:t>
            </a:r>
            <a:r>
              <a:rPr lang="en-US" sz="1200" dirty="0"/>
              <a:t> </a:t>
            </a:r>
            <a:r>
              <a:rPr lang="en-US" sz="1200" dirty="0" err="1"/>
              <a:t>och</a:t>
            </a:r>
            <a:r>
              <a:rPr lang="en-US" sz="1200" dirty="0"/>
              <a:t> </a:t>
            </a:r>
            <a:r>
              <a:rPr lang="en-US" sz="1200" dirty="0" err="1"/>
              <a:t>styrmedel</a:t>
            </a:r>
            <a:r>
              <a:rPr lang="en-US" sz="1200" dirty="0"/>
              <a:t> </a:t>
            </a:r>
            <a:r>
              <a:rPr lang="en-US" sz="1200" dirty="0" err="1"/>
              <a:t>för</a:t>
            </a:r>
            <a:r>
              <a:rPr lang="en-US" sz="1200" dirty="0"/>
              <a:t> </a:t>
            </a:r>
            <a:r>
              <a:rPr lang="en-US" sz="1200" dirty="0" err="1"/>
              <a:t>fossilfria</a:t>
            </a:r>
            <a:r>
              <a:rPr lang="en-US" sz="1200" dirty="0"/>
              <a:t> </a:t>
            </a:r>
            <a:r>
              <a:rPr lang="en-US" sz="1200" dirty="0" err="1"/>
              <a:t>fordon</a:t>
            </a:r>
            <a:endParaRPr lang="en-US" sz="1200" dirty="0"/>
          </a:p>
          <a:p>
            <a:pPr marL="285750" indent="-285750">
              <a:lnSpc>
                <a:spcPct val="120000"/>
              </a:lnSpc>
              <a:spcBef>
                <a:spcPts val="0"/>
              </a:spcBef>
              <a:spcAft>
                <a:spcPts val="600"/>
              </a:spcAft>
              <a:buFont typeface="Arial" panose="020B0604020202020204" pitchFamily="34" charset="0"/>
              <a:buChar char="•"/>
            </a:pPr>
            <a:r>
              <a:rPr lang="en-US" sz="1400" b="1" dirty="0" err="1"/>
              <a:t>Återställ</a:t>
            </a:r>
            <a:r>
              <a:rPr lang="en-US" sz="1400" b="1" dirty="0"/>
              <a:t> </a:t>
            </a:r>
            <a:r>
              <a:rPr lang="en-US" sz="1400" b="1" dirty="0" err="1"/>
              <a:t>funktionalitet</a:t>
            </a:r>
            <a:r>
              <a:rPr lang="en-US" sz="1200" dirty="0"/>
              <a:t>: </a:t>
            </a:r>
            <a:r>
              <a:rPr lang="en-US" sz="1200" dirty="0" err="1"/>
              <a:t>Det</a:t>
            </a:r>
            <a:r>
              <a:rPr lang="en-US" sz="1200" dirty="0"/>
              <a:t> </a:t>
            </a:r>
            <a:r>
              <a:rPr lang="en-US" sz="1200" dirty="0" err="1"/>
              <a:t>behövs</a:t>
            </a:r>
            <a:r>
              <a:rPr lang="en-US" sz="1200" dirty="0"/>
              <a:t> </a:t>
            </a:r>
            <a:r>
              <a:rPr lang="en-US" sz="1200" dirty="0" err="1"/>
              <a:t>en</a:t>
            </a:r>
            <a:r>
              <a:rPr lang="en-US" sz="1200" dirty="0"/>
              <a:t> </a:t>
            </a:r>
            <a:r>
              <a:rPr lang="en-US" sz="1200" dirty="0" err="1"/>
              <a:t>satsning</a:t>
            </a:r>
            <a:r>
              <a:rPr lang="en-US" sz="1200" dirty="0"/>
              <a:t> </a:t>
            </a:r>
            <a:r>
              <a:rPr lang="en-US" sz="1200" dirty="0" err="1"/>
              <a:t>på</a:t>
            </a:r>
            <a:r>
              <a:rPr lang="en-US" sz="1200" dirty="0"/>
              <a:t> </a:t>
            </a:r>
            <a:r>
              <a:rPr lang="en-US" sz="1200" dirty="0" err="1"/>
              <a:t>förstärkt</a:t>
            </a:r>
            <a:r>
              <a:rPr lang="en-US" sz="1200" dirty="0"/>
              <a:t> </a:t>
            </a:r>
            <a:r>
              <a:rPr lang="en-US" sz="1200" dirty="0" err="1"/>
              <a:t>underhåll</a:t>
            </a:r>
            <a:r>
              <a:rPr lang="en-US" sz="1200" dirty="0"/>
              <a:t> </a:t>
            </a:r>
            <a:r>
              <a:rPr lang="en-US" sz="1200" dirty="0" err="1"/>
              <a:t>av</a:t>
            </a:r>
            <a:r>
              <a:rPr lang="en-US" sz="1200" dirty="0"/>
              <a:t> </a:t>
            </a:r>
            <a:r>
              <a:rPr lang="en-US" sz="1200" dirty="0" err="1"/>
              <a:t>infrastrukturen</a:t>
            </a:r>
            <a:r>
              <a:rPr lang="en-US" sz="1200" dirty="0"/>
              <a:t>, </a:t>
            </a:r>
            <a:r>
              <a:rPr lang="en-US" sz="1200" dirty="0" err="1"/>
              <a:t>driftsäkra</a:t>
            </a:r>
            <a:r>
              <a:rPr lang="en-US" sz="1200" dirty="0"/>
              <a:t> </a:t>
            </a:r>
            <a:r>
              <a:rPr lang="en-US" sz="1200" dirty="0" err="1"/>
              <a:t>stödsystem</a:t>
            </a:r>
            <a:r>
              <a:rPr lang="en-US" sz="1200" dirty="0"/>
              <a:t> (</a:t>
            </a:r>
            <a:r>
              <a:rPr lang="en-US" sz="1200" dirty="0" err="1"/>
              <a:t>elförsörjning</a:t>
            </a:r>
            <a:r>
              <a:rPr lang="en-US" sz="1200" dirty="0"/>
              <a:t> </a:t>
            </a:r>
            <a:r>
              <a:rPr lang="en-US" sz="1200" dirty="0" err="1"/>
              <a:t>och</a:t>
            </a:r>
            <a:r>
              <a:rPr lang="en-US" sz="1200" dirty="0"/>
              <a:t> </a:t>
            </a:r>
            <a:r>
              <a:rPr lang="en-US" sz="1200" dirty="0" err="1"/>
              <a:t>signalsystem</a:t>
            </a:r>
            <a:r>
              <a:rPr lang="en-US" sz="1200" dirty="0"/>
              <a:t>), </a:t>
            </a:r>
            <a:r>
              <a:rPr lang="en-US" sz="1200" dirty="0" err="1"/>
              <a:t>ökad</a:t>
            </a:r>
            <a:r>
              <a:rPr lang="en-US" sz="1200" dirty="0"/>
              <a:t> </a:t>
            </a:r>
            <a:r>
              <a:rPr lang="en-US" sz="1200" dirty="0" err="1"/>
              <a:t>kapacitet</a:t>
            </a:r>
            <a:r>
              <a:rPr lang="en-US" sz="1200" dirty="0"/>
              <a:t> </a:t>
            </a:r>
            <a:r>
              <a:rPr lang="en-US" sz="1200" dirty="0" err="1"/>
              <a:t>för</a:t>
            </a:r>
            <a:r>
              <a:rPr lang="en-US" sz="1200" dirty="0"/>
              <a:t> </a:t>
            </a:r>
            <a:r>
              <a:rPr lang="en-US" sz="1200" dirty="0" err="1"/>
              <a:t>fordonsuppställning</a:t>
            </a:r>
            <a:r>
              <a:rPr lang="en-US" sz="1200" dirty="0"/>
              <a:t> </a:t>
            </a:r>
            <a:r>
              <a:rPr lang="en-US" sz="1200" dirty="0" err="1"/>
              <a:t>och</a:t>
            </a:r>
            <a:r>
              <a:rPr lang="en-US" sz="1200" dirty="0"/>
              <a:t> </a:t>
            </a:r>
            <a:r>
              <a:rPr lang="en-US" sz="1200" dirty="0" err="1"/>
              <a:t>en</a:t>
            </a:r>
            <a:r>
              <a:rPr lang="en-US" sz="1200" dirty="0"/>
              <a:t> </a:t>
            </a:r>
            <a:r>
              <a:rPr lang="en-US" sz="1200" dirty="0" err="1"/>
              <a:t>rekonstruktion</a:t>
            </a:r>
            <a:r>
              <a:rPr lang="en-US" sz="1200" dirty="0"/>
              <a:t> </a:t>
            </a:r>
            <a:r>
              <a:rPr lang="en-US" sz="1200" dirty="0" err="1"/>
              <a:t>av</a:t>
            </a:r>
            <a:r>
              <a:rPr lang="en-US" sz="1200" dirty="0"/>
              <a:t> </a:t>
            </a:r>
            <a:r>
              <a:rPr lang="en-US" sz="1200" dirty="0" err="1"/>
              <a:t>Europavägarna</a:t>
            </a:r>
            <a:endParaRPr lang="en-US" sz="1200" dirty="0"/>
          </a:p>
          <a:p>
            <a:pPr marL="285750" indent="-285750">
              <a:lnSpc>
                <a:spcPct val="120000"/>
              </a:lnSpc>
              <a:spcBef>
                <a:spcPts val="0"/>
              </a:spcBef>
              <a:spcAft>
                <a:spcPts val="600"/>
              </a:spcAft>
              <a:buFont typeface="Arial" panose="020B0604020202020204" pitchFamily="34" charset="0"/>
              <a:buChar char="•"/>
            </a:pPr>
            <a:r>
              <a:rPr lang="en-US" sz="1400" b="1" dirty="0" err="1"/>
              <a:t>Förbättra</a:t>
            </a:r>
            <a:r>
              <a:rPr lang="en-US" sz="1400" b="1" dirty="0"/>
              <a:t> </a:t>
            </a:r>
            <a:r>
              <a:rPr lang="en-US" sz="1400" b="1" dirty="0" err="1"/>
              <a:t>prestanda</a:t>
            </a:r>
            <a:r>
              <a:rPr lang="en-US" sz="1200" dirty="0"/>
              <a:t>: </a:t>
            </a:r>
            <a:r>
              <a:rPr lang="en-US" sz="1200" dirty="0" err="1"/>
              <a:t>Det</a:t>
            </a:r>
            <a:r>
              <a:rPr lang="en-US" sz="1200" dirty="0"/>
              <a:t> </a:t>
            </a:r>
            <a:r>
              <a:rPr lang="en-US" sz="1200" dirty="0" err="1"/>
              <a:t>behövs</a:t>
            </a:r>
            <a:r>
              <a:rPr lang="en-US" sz="1200" dirty="0"/>
              <a:t> </a:t>
            </a:r>
            <a:r>
              <a:rPr lang="en-US" sz="1200" dirty="0" err="1"/>
              <a:t>utökade</a:t>
            </a:r>
            <a:r>
              <a:rPr lang="en-US" sz="1200" dirty="0"/>
              <a:t> </a:t>
            </a:r>
            <a:r>
              <a:rPr lang="en-US" sz="1200" dirty="0" err="1"/>
              <a:t>trimingsåtgärder</a:t>
            </a:r>
            <a:r>
              <a:rPr lang="en-US" sz="1200" dirty="0"/>
              <a:t> </a:t>
            </a:r>
            <a:r>
              <a:rPr lang="en-US" sz="1200" dirty="0" err="1"/>
              <a:t>och</a:t>
            </a:r>
            <a:r>
              <a:rPr lang="en-US" sz="1200" dirty="0"/>
              <a:t> </a:t>
            </a:r>
            <a:r>
              <a:rPr lang="en-US" sz="1200" dirty="0" err="1"/>
              <a:t>en</a:t>
            </a:r>
            <a:r>
              <a:rPr lang="en-US" sz="1200" dirty="0"/>
              <a:t> </a:t>
            </a:r>
            <a:r>
              <a:rPr lang="en-US" sz="1200" dirty="0" err="1"/>
              <a:t>effektivare</a:t>
            </a:r>
            <a:r>
              <a:rPr lang="en-US" sz="1200" dirty="0"/>
              <a:t> </a:t>
            </a:r>
            <a:r>
              <a:rPr lang="en-US" sz="1200" dirty="0" err="1"/>
              <a:t>användning</a:t>
            </a:r>
            <a:r>
              <a:rPr lang="en-US" sz="1200" dirty="0"/>
              <a:t> </a:t>
            </a:r>
            <a:r>
              <a:rPr lang="en-US" sz="1200" dirty="0" err="1"/>
              <a:t>av</a:t>
            </a:r>
            <a:r>
              <a:rPr lang="en-US" sz="1200" dirty="0"/>
              <a:t> </a:t>
            </a:r>
            <a:r>
              <a:rPr lang="en-US" sz="1200" dirty="0" err="1"/>
              <a:t>infrastrukturen</a:t>
            </a:r>
            <a:r>
              <a:rPr lang="en-US" sz="1200" dirty="0"/>
              <a:t>. </a:t>
            </a:r>
            <a:r>
              <a:rPr lang="en-US" sz="1200" dirty="0" err="1"/>
              <a:t>Inte</a:t>
            </a:r>
            <a:r>
              <a:rPr lang="en-US" sz="1200" dirty="0"/>
              <a:t> </a:t>
            </a:r>
            <a:r>
              <a:rPr lang="en-US" sz="1200" dirty="0" err="1"/>
              <a:t>minst</a:t>
            </a:r>
            <a:r>
              <a:rPr lang="en-US" sz="1200" dirty="0"/>
              <a:t> </a:t>
            </a:r>
            <a:r>
              <a:rPr lang="en-US" sz="1200" dirty="0" err="1"/>
              <a:t>för</a:t>
            </a:r>
            <a:r>
              <a:rPr lang="en-US" sz="1200" dirty="0"/>
              <a:t> </a:t>
            </a:r>
            <a:r>
              <a:rPr lang="en-US" sz="1200" dirty="0" err="1"/>
              <a:t>att</a:t>
            </a:r>
            <a:r>
              <a:rPr lang="en-US" sz="1200" dirty="0"/>
              <a:t> </a:t>
            </a:r>
            <a:r>
              <a:rPr lang="en-US" sz="1200" dirty="0" err="1"/>
              <a:t>klara</a:t>
            </a:r>
            <a:r>
              <a:rPr lang="en-US" sz="1200" dirty="0"/>
              <a:t> den </a:t>
            </a:r>
            <a:r>
              <a:rPr lang="en-US" sz="1200" dirty="0" err="1"/>
              <a:t>spårburna</a:t>
            </a:r>
            <a:r>
              <a:rPr lang="en-US" sz="1200" dirty="0"/>
              <a:t> </a:t>
            </a:r>
            <a:r>
              <a:rPr lang="en-US" sz="1200" dirty="0" err="1"/>
              <a:t>kollektivtrafiken</a:t>
            </a:r>
            <a:r>
              <a:rPr lang="en-US" sz="1200" dirty="0"/>
              <a:t> </a:t>
            </a:r>
            <a:r>
              <a:rPr lang="en-US" sz="1200" dirty="0" err="1"/>
              <a:t>samt</a:t>
            </a:r>
            <a:r>
              <a:rPr lang="en-US" sz="1200" dirty="0"/>
              <a:t> </a:t>
            </a:r>
            <a:r>
              <a:rPr lang="en-US" sz="1200" dirty="0" err="1"/>
              <a:t>för</a:t>
            </a:r>
            <a:r>
              <a:rPr lang="en-US" sz="1200" dirty="0"/>
              <a:t> </a:t>
            </a:r>
            <a:r>
              <a:rPr lang="en-US" sz="1200" dirty="0" err="1"/>
              <a:t>framkomlighet</a:t>
            </a:r>
            <a:r>
              <a:rPr lang="en-US" sz="1200" dirty="0"/>
              <a:t> </a:t>
            </a:r>
            <a:r>
              <a:rPr lang="en-US" sz="1200" dirty="0" err="1"/>
              <a:t>i</a:t>
            </a:r>
            <a:r>
              <a:rPr lang="en-US" sz="1200" dirty="0"/>
              <a:t> </a:t>
            </a:r>
            <a:r>
              <a:rPr lang="en-US" sz="1200" dirty="0" err="1"/>
              <a:t>Stockholms</a:t>
            </a:r>
            <a:r>
              <a:rPr lang="en-US" sz="1200" dirty="0"/>
              <a:t> </a:t>
            </a:r>
            <a:r>
              <a:rPr lang="en-US" sz="1200" dirty="0" err="1"/>
              <a:t>inre</a:t>
            </a:r>
            <a:r>
              <a:rPr lang="en-US" sz="1200" dirty="0"/>
              <a:t> </a:t>
            </a:r>
            <a:r>
              <a:rPr lang="en-US" sz="1200" dirty="0" err="1"/>
              <a:t>vägnät</a:t>
            </a:r>
            <a:r>
              <a:rPr lang="en-US" sz="1200" dirty="0"/>
              <a:t>.</a:t>
            </a:r>
          </a:p>
          <a:p>
            <a:pPr marL="285750" indent="-285750">
              <a:lnSpc>
                <a:spcPct val="120000"/>
              </a:lnSpc>
              <a:spcBef>
                <a:spcPts val="0"/>
              </a:spcBef>
              <a:spcAft>
                <a:spcPts val="600"/>
              </a:spcAft>
              <a:buFont typeface="Arial" panose="020B0604020202020204" pitchFamily="34" charset="0"/>
              <a:buChar char="•"/>
            </a:pPr>
            <a:r>
              <a:rPr lang="en-US" sz="1400" b="1" dirty="0" err="1"/>
              <a:t>Öka</a:t>
            </a:r>
            <a:r>
              <a:rPr lang="en-US" sz="1400" b="1" dirty="0"/>
              <a:t> </a:t>
            </a:r>
            <a:r>
              <a:rPr lang="en-US" sz="1400" b="1" dirty="0" err="1"/>
              <a:t>kapaciteten</a:t>
            </a:r>
            <a:r>
              <a:rPr lang="en-US" sz="1200" dirty="0"/>
              <a:t>: </a:t>
            </a:r>
            <a:r>
              <a:rPr lang="en-US" sz="1200" dirty="0" err="1"/>
              <a:t>Framför</a:t>
            </a:r>
            <a:r>
              <a:rPr lang="en-US" sz="1200" dirty="0"/>
              <a:t> </a:t>
            </a:r>
            <a:r>
              <a:rPr lang="en-US" sz="1200" dirty="0" err="1"/>
              <a:t>allt</a:t>
            </a:r>
            <a:r>
              <a:rPr lang="en-US" sz="1200" dirty="0"/>
              <a:t> </a:t>
            </a:r>
            <a:r>
              <a:rPr lang="en-US" sz="1200" dirty="0" err="1"/>
              <a:t>i</a:t>
            </a:r>
            <a:r>
              <a:rPr lang="en-US" sz="1200" dirty="0"/>
              <a:t> </a:t>
            </a:r>
            <a:r>
              <a:rPr lang="en-US" sz="1200" dirty="0" err="1"/>
              <a:t>spårsystem</a:t>
            </a:r>
            <a:r>
              <a:rPr lang="en-US" sz="1200" dirty="0"/>
              <a:t> </a:t>
            </a:r>
            <a:r>
              <a:rPr lang="en-US" sz="1200" dirty="0" err="1"/>
              <a:t>för</a:t>
            </a:r>
            <a:r>
              <a:rPr lang="en-US" sz="1200" dirty="0"/>
              <a:t> person- </a:t>
            </a:r>
            <a:r>
              <a:rPr lang="en-US" sz="1200" dirty="0" err="1"/>
              <a:t>och</a:t>
            </a:r>
            <a:r>
              <a:rPr lang="en-US" sz="1200" dirty="0"/>
              <a:t> </a:t>
            </a:r>
            <a:r>
              <a:rPr lang="en-US" sz="1200" dirty="0" err="1"/>
              <a:t>godstrafik</a:t>
            </a:r>
            <a:endParaRPr lang="en-US" sz="1200" dirty="0"/>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US" sz="1400" b="1" dirty="0" err="1"/>
              <a:t>Omvärldsbevakning</a:t>
            </a:r>
            <a:r>
              <a:rPr lang="en-US" sz="1200" dirty="0"/>
              <a:t>: </a:t>
            </a:r>
            <a:r>
              <a:rPr lang="en-US" sz="1200" dirty="0" err="1"/>
              <a:t>Kontinuerlig</a:t>
            </a:r>
            <a:r>
              <a:rPr lang="en-US" sz="1200" dirty="0"/>
              <a:t> </a:t>
            </a:r>
            <a:r>
              <a:rPr lang="en-US" sz="1200" dirty="0" err="1"/>
              <a:t>omvärldsbevakning</a:t>
            </a:r>
            <a:r>
              <a:rPr lang="en-US" sz="1200" dirty="0"/>
              <a:t>, </a:t>
            </a:r>
            <a:r>
              <a:rPr lang="en-US" sz="1200" dirty="0" err="1"/>
              <a:t>trendspaning</a:t>
            </a:r>
            <a:r>
              <a:rPr lang="en-US" sz="1200" dirty="0"/>
              <a:t>, </a:t>
            </a:r>
            <a:r>
              <a:rPr lang="en-US" sz="1200" dirty="0" err="1"/>
              <a:t>analys</a:t>
            </a:r>
            <a:r>
              <a:rPr lang="en-US" sz="1200" dirty="0"/>
              <a:t>- </a:t>
            </a:r>
            <a:r>
              <a:rPr lang="en-US" sz="1200" dirty="0" err="1"/>
              <a:t>och</a:t>
            </a:r>
            <a:r>
              <a:rPr lang="en-US" sz="1200" dirty="0"/>
              <a:t> </a:t>
            </a:r>
            <a:r>
              <a:rPr lang="en-US" sz="1200" dirty="0" err="1"/>
              <a:t>beslutsförmåga</a:t>
            </a:r>
            <a:r>
              <a:rPr lang="en-US" sz="1200" dirty="0"/>
              <a:t>. </a:t>
            </a:r>
            <a:r>
              <a:rPr lang="sv-FI" sz="1200" kern="1200" dirty="0">
                <a:solidFill>
                  <a:schemeClr val="tx1"/>
                </a:solidFill>
                <a:effectLst/>
                <a:latin typeface="+mn-lt"/>
                <a:ea typeface="+mn-ea"/>
                <a:cs typeface="+mn-cs"/>
              </a:rPr>
              <a:t>Tillsammans kan regionen och staten gå i bräschen för förståelsen för teknikutveckling och användningen av digitalisering och automatisering, genom samordnade satsningar på piloter och testbäddar. </a:t>
            </a:r>
            <a:endParaRPr lang="en-US" sz="1200" dirty="0"/>
          </a:p>
          <a:p>
            <a:endParaRPr lang="sv-SE" dirty="0"/>
          </a:p>
        </p:txBody>
      </p:sp>
      <p:sp>
        <p:nvSpPr>
          <p:cNvPr id="4" name="Platshållare för bildnummer 3"/>
          <p:cNvSpPr>
            <a:spLocks noGrp="1"/>
          </p:cNvSpPr>
          <p:nvPr>
            <p:ph type="sldNum" sz="quarter" idx="5"/>
          </p:nvPr>
        </p:nvSpPr>
        <p:spPr/>
        <p:txBody>
          <a:bodyPr/>
          <a:lstStyle/>
          <a:p>
            <a:fld id="{4AA8ACD9-897C-3249-93D6-21DC04C66C67}" type="slidenum">
              <a:rPr lang="sv-SE" smtClean="0"/>
              <a:t>7</a:t>
            </a:fld>
            <a:endParaRPr lang="sv-SE"/>
          </a:p>
        </p:txBody>
      </p:sp>
    </p:spTree>
    <p:extLst>
      <p:ext uri="{BB962C8B-B14F-4D97-AF65-F5344CB8AC3E}">
        <p14:creationId xmlns:p14="http://schemas.microsoft.com/office/powerpoint/2010/main" val="337257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Följande namngivna objekt är prioriterade för investeringar i spårsystemet innan 2030:</a:t>
            </a:r>
          </a:p>
          <a:p>
            <a:endParaRPr lang="sv-SE"/>
          </a:p>
          <a:p>
            <a:pPr marL="171450" indent="-171450">
              <a:lnSpc>
                <a:spcPct val="110000"/>
              </a:lnSpc>
              <a:spcBef>
                <a:spcPts val="0"/>
              </a:spcBef>
              <a:spcAft>
                <a:spcPts val="600"/>
              </a:spcAft>
              <a:buFont typeface="Arial" panose="020B0604020202020204" pitchFamily="34" charset="0"/>
              <a:buChar char="•"/>
            </a:pPr>
            <a:r>
              <a:rPr lang="sv-FI" sz="1200" u="sng"/>
              <a:t>Ostkustbanan</a:t>
            </a:r>
            <a:r>
              <a:rPr lang="sv-FI" sz="1200"/>
              <a:t>: Ny station för regionaltåg i Solna, med anslutning till pendeltåg, tunnelbana och spårväg. Uppsala Central - åtgärder för bättre vändkapacitet, utökad fordonsuppställning och serviceplattformar. </a:t>
            </a:r>
          </a:p>
          <a:p>
            <a:pPr marL="171450" indent="-171450">
              <a:lnSpc>
                <a:spcPct val="110000"/>
              </a:lnSpc>
              <a:spcBef>
                <a:spcPts val="0"/>
              </a:spcBef>
              <a:spcAft>
                <a:spcPts val="600"/>
              </a:spcAft>
              <a:buFont typeface="Arial" panose="020B0604020202020204" pitchFamily="34" charset="0"/>
              <a:buChar char="•"/>
            </a:pPr>
            <a:r>
              <a:rPr lang="sv-FI" sz="1200" u="sng"/>
              <a:t>Mälarbanan</a:t>
            </a:r>
            <a:r>
              <a:rPr lang="sv-FI" sz="1200"/>
              <a:t>: Kapacitet för utökad trafik på sträckan Arboga-Hovsta, till nytta även för en utökad trafik på Svealandsbanan samt för att kunna vända fler tåg i Arboga. Därtill ombyggnad av spår genom Örebro samt spårområdet på Västerås central för att klara utökade resenärsflöden och frigöra kapacitet för gods.</a:t>
            </a:r>
          </a:p>
          <a:p>
            <a:pPr marL="171450" indent="-171450">
              <a:lnSpc>
                <a:spcPct val="110000"/>
              </a:lnSpc>
              <a:spcBef>
                <a:spcPts val="0"/>
              </a:spcBef>
              <a:spcAft>
                <a:spcPts val="600"/>
              </a:spcAft>
              <a:buFont typeface="Arial" panose="020B0604020202020204" pitchFamily="34" charset="0"/>
              <a:buChar char="•"/>
            </a:pPr>
            <a:r>
              <a:rPr lang="sv-FI" sz="1200" u="sng"/>
              <a:t>Svealandsbanan</a:t>
            </a:r>
            <a:r>
              <a:rPr lang="sv-FI" sz="1200"/>
              <a:t>: Kapacitet för utökad trafik på sträckan Folkesta-Rekarne, till nytta även för trafiken med UVEN samt för att knyta samman Eskilstuna kombiterminal med Mälarhamnarna.</a:t>
            </a:r>
          </a:p>
          <a:p>
            <a:pPr marL="171450" indent="-171450">
              <a:lnSpc>
                <a:spcPct val="110000"/>
              </a:lnSpc>
              <a:spcBef>
                <a:spcPts val="0"/>
              </a:spcBef>
              <a:spcAft>
                <a:spcPts val="600"/>
              </a:spcAft>
              <a:buFont typeface="Arial" panose="020B0604020202020204" pitchFamily="34" charset="0"/>
              <a:buChar char="•"/>
            </a:pPr>
            <a:r>
              <a:rPr lang="sv-FI" sz="1200" u="sng"/>
              <a:t>Hallsberg gods- och personbangård</a:t>
            </a:r>
            <a:r>
              <a:rPr lang="sv-FI" sz="1200"/>
              <a:t>: Ökad kapacitet för gods och persontrafik, vilket är en förutsättning för ökad andel gods på järnväg samt för att möjliggöra trafik med längre tåg. </a:t>
            </a:r>
          </a:p>
          <a:p>
            <a:endParaRPr lang="sv-SE"/>
          </a:p>
        </p:txBody>
      </p:sp>
      <p:sp>
        <p:nvSpPr>
          <p:cNvPr id="4" name="Platshållare för bildnummer 3"/>
          <p:cNvSpPr>
            <a:spLocks noGrp="1"/>
          </p:cNvSpPr>
          <p:nvPr>
            <p:ph type="sldNum" sz="quarter" idx="5"/>
          </p:nvPr>
        </p:nvSpPr>
        <p:spPr/>
        <p:txBody>
          <a:bodyPr/>
          <a:lstStyle/>
          <a:p>
            <a:fld id="{4AA8ACD9-897C-3249-93D6-21DC04C66C67}" type="slidenum">
              <a:rPr lang="sv-SE" smtClean="0"/>
              <a:t>8</a:t>
            </a:fld>
            <a:endParaRPr lang="sv-SE"/>
          </a:p>
        </p:txBody>
      </p:sp>
    </p:spTree>
    <p:extLst>
      <p:ext uri="{BB962C8B-B14F-4D97-AF65-F5344CB8AC3E}">
        <p14:creationId xmlns:p14="http://schemas.microsoft.com/office/powerpoint/2010/main" val="175379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Följande namngivna objekt är prioriterade för investeringar i spårsystemet innan 2030:</a:t>
            </a:r>
          </a:p>
          <a:p>
            <a:endParaRPr lang="sv-SE"/>
          </a:p>
          <a:p>
            <a:pPr marL="171450" indent="-171450">
              <a:lnSpc>
                <a:spcPct val="110000"/>
              </a:lnSpc>
              <a:spcBef>
                <a:spcPts val="0"/>
              </a:spcBef>
              <a:spcAft>
                <a:spcPts val="600"/>
              </a:spcAft>
              <a:buFont typeface="Arial" panose="020B0604020202020204" pitchFamily="34" charset="0"/>
              <a:buChar char="•"/>
            </a:pPr>
            <a:r>
              <a:rPr lang="sv-FI" sz="1200" u="sng"/>
              <a:t>Ostkustbanan</a:t>
            </a:r>
            <a:r>
              <a:rPr lang="sv-FI" sz="1200"/>
              <a:t>: Ny station för regionaltåg i Solna, med anslutning till pendeltåg, tunnelbana och spårväg. Uppsala Central - åtgärder för bättre vändkapacitet, utökad fordonsuppställning och serviceplattformar. </a:t>
            </a:r>
          </a:p>
          <a:p>
            <a:pPr marL="171450" indent="-171450">
              <a:lnSpc>
                <a:spcPct val="110000"/>
              </a:lnSpc>
              <a:spcBef>
                <a:spcPts val="0"/>
              </a:spcBef>
              <a:spcAft>
                <a:spcPts val="600"/>
              </a:spcAft>
              <a:buFont typeface="Arial" panose="020B0604020202020204" pitchFamily="34" charset="0"/>
              <a:buChar char="•"/>
            </a:pPr>
            <a:r>
              <a:rPr lang="sv-FI" sz="1200" u="sng"/>
              <a:t>Mälarbanan</a:t>
            </a:r>
            <a:r>
              <a:rPr lang="sv-FI" sz="1200"/>
              <a:t>: Kapacitet för utökad trafik på sträckan Arboga-Hovsta, till nytta även för en utökad trafik på Svealandsbanan samt för att kunna vända fler tåg i Arboga. Därtill ombyggnad av spår genom Örebro samt spårområdet på Västerås central för att klara utökade resenärsflöden och frigöra kapacitet för gods.</a:t>
            </a:r>
          </a:p>
          <a:p>
            <a:pPr marL="171450" indent="-171450">
              <a:lnSpc>
                <a:spcPct val="110000"/>
              </a:lnSpc>
              <a:spcBef>
                <a:spcPts val="0"/>
              </a:spcBef>
              <a:spcAft>
                <a:spcPts val="600"/>
              </a:spcAft>
              <a:buFont typeface="Arial" panose="020B0604020202020204" pitchFamily="34" charset="0"/>
              <a:buChar char="•"/>
            </a:pPr>
            <a:r>
              <a:rPr lang="sv-FI" sz="1200" u="sng"/>
              <a:t>Svealandsbanan</a:t>
            </a:r>
            <a:r>
              <a:rPr lang="sv-FI" sz="1200"/>
              <a:t>: Kapacitet för utökad trafik på sträckan Folkesta-Rekarne, till nytta även för trafiken med UVEN samt för att knyta samman Eskilstuna kombiterminal med Mälarhamnarna.</a:t>
            </a:r>
          </a:p>
          <a:p>
            <a:pPr marL="171450" indent="-171450">
              <a:lnSpc>
                <a:spcPct val="110000"/>
              </a:lnSpc>
              <a:spcBef>
                <a:spcPts val="0"/>
              </a:spcBef>
              <a:spcAft>
                <a:spcPts val="600"/>
              </a:spcAft>
              <a:buFont typeface="Arial" panose="020B0604020202020204" pitchFamily="34" charset="0"/>
              <a:buChar char="•"/>
            </a:pPr>
            <a:r>
              <a:rPr lang="sv-FI" sz="1200" u="sng"/>
              <a:t>Hallsberg gods- och personbangård</a:t>
            </a:r>
            <a:r>
              <a:rPr lang="sv-FI" sz="1200"/>
              <a:t>: Ökad kapacitet för gods och persontrafik, vilket är en förutsättning för ökad andel gods på järnväg samt för att möjliggöra trafik med längre tåg. </a:t>
            </a:r>
          </a:p>
          <a:p>
            <a:endParaRPr lang="sv-SE"/>
          </a:p>
        </p:txBody>
      </p:sp>
      <p:sp>
        <p:nvSpPr>
          <p:cNvPr id="4" name="Platshållare för bildnummer 3"/>
          <p:cNvSpPr>
            <a:spLocks noGrp="1"/>
          </p:cNvSpPr>
          <p:nvPr>
            <p:ph type="sldNum" sz="quarter" idx="5"/>
          </p:nvPr>
        </p:nvSpPr>
        <p:spPr/>
        <p:txBody>
          <a:bodyPr/>
          <a:lstStyle/>
          <a:p>
            <a:fld id="{4AA8ACD9-897C-3249-93D6-21DC04C66C67}" type="slidenum">
              <a:rPr lang="sv-SE" smtClean="0"/>
              <a:t>9</a:t>
            </a:fld>
            <a:endParaRPr lang="sv-SE"/>
          </a:p>
        </p:txBody>
      </p:sp>
    </p:spTree>
    <p:extLst>
      <p:ext uri="{BB962C8B-B14F-4D97-AF65-F5344CB8AC3E}">
        <p14:creationId xmlns:p14="http://schemas.microsoft.com/office/powerpoint/2010/main" val="175379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1807280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515361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31825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44115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0003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3031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110759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664265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266305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39699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6EE9D6B-072D-47DD-A5C5-4F49D6CD4865}" type="slidenum">
              <a:rPr lang="sv-SE" smtClean="0"/>
              <a:t>‹#›</a:t>
            </a:fld>
            <a:endParaRPr lang="sv-SE"/>
          </a:p>
        </p:txBody>
      </p:sp>
    </p:spTree>
    <p:extLst>
      <p:ext uri="{BB962C8B-B14F-4D97-AF65-F5344CB8AC3E}">
        <p14:creationId xmlns:p14="http://schemas.microsoft.com/office/powerpoint/2010/main" val="318992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ACDDBFB-9226-FE41-8CFD-BCF72B1015BF}"/>
              </a:ext>
            </a:extLst>
          </p:cNvPr>
          <p:cNvSpPr/>
          <p:nvPr userDrawn="1"/>
        </p:nvSpPr>
        <p:spPr>
          <a:xfrm>
            <a:off x="0" y="3"/>
            <a:ext cx="12192000" cy="5600700"/>
          </a:xfrm>
          <a:prstGeom prst="rect">
            <a:avLst/>
          </a:prstGeom>
          <a:solidFill>
            <a:srgbClr val="EEF8EA"/>
          </a:solidFill>
          <a:ln>
            <a:noFill/>
          </a:ln>
          <a:effectLst/>
        </p:spPr>
        <p:style>
          <a:lnRef idx="1">
            <a:schemeClr val="accent1"/>
          </a:lnRef>
          <a:fillRef idx="1001">
            <a:schemeClr val="l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E9D6B-072D-47DD-A5C5-4F49D6CD4865}" type="slidenum">
              <a:rPr lang="sv-SE" smtClean="0"/>
              <a:t>‹#›</a:t>
            </a:fld>
            <a:endParaRPr lang="sv-SE"/>
          </a:p>
        </p:txBody>
      </p:sp>
      <p:pic>
        <p:nvPicPr>
          <p:cNvPr id="8" name="Bildobjekt 7">
            <a:extLst>
              <a:ext uri="{FF2B5EF4-FFF2-40B4-BE49-F238E27FC236}">
                <a16:creationId xmlns:a16="http://schemas.microsoft.com/office/drawing/2014/main" id="{3BE8D7DC-50FC-6245-A44B-C0D042117E2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3411" y="5984875"/>
            <a:ext cx="1268620" cy="469900"/>
          </a:xfrm>
          <a:prstGeom prst="rect">
            <a:avLst/>
          </a:prstGeom>
          <a:blipFill>
            <a:blip r:embed="rId14"/>
            <a:stretch>
              <a:fillRect/>
            </a:stretch>
          </a:blipFill>
        </p:spPr>
      </p:pic>
    </p:spTree>
    <p:extLst>
      <p:ext uri="{BB962C8B-B14F-4D97-AF65-F5344CB8AC3E}">
        <p14:creationId xmlns:p14="http://schemas.microsoft.com/office/powerpoint/2010/main" val="3224512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diagramData" Target="../diagrams/data2.xml"/><Relationship Id="rId21" Type="http://schemas.openxmlformats.org/officeDocument/2006/relationships/diagramColors" Target="../diagrams/colors5.xml"/><Relationship Id="rId34" Type="http://schemas.openxmlformats.org/officeDocument/2006/relationships/diagramLayout" Target="../diagrams/layout8.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33" Type="http://schemas.openxmlformats.org/officeDocument/2006/relationships/diagramData" Target="../diagrams/data8.xml"/><Relationship Id="rId2" Type="http://schemas.openxmlformats.org/officeDocument/2006/relationships/notesSlide" Target="../notesSlides/notesSlide6.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37" Type="http://schemas.microsoft.com/office/2007/relationships/diagramDrawing" Target="../diagrams/drawing8.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36" Type="http://schemas.openxmlformats.org/officeDocument/2006/relationships/diagramColors" Target="../diagrams/colors8.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 Id="rId35"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64CC81E6-A189-4396-BA39-9E2250D7D105}"/>
              </a:ext>
            </a:extLst>
          </p:cNvPr>
          <p:cNvSpPr txBox="1">
            <a:spLocks/>
          </p:cNvSpPr>
          <p:nvPr/>
        </p:nvSpPr>
        <p:spPr>
          <a:xfrm>
            <a:off x="503292" y="915437"/>
            <a:ext cx="5592708" cy="3880545"/>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v-SE" sz="4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Storregional Systemanalys 2020</a:t>
            </a:r>
          </a:p>
          <a:p>
            <a:pPr marR="0" lvl="0" algn="l" defTabSz="457200" rtl="0" eaLnBrk="1" fontAlgn="auto" latinLnBrk="0" hangingPunct="1">
              <a:lnSpc>
                <a:spcPct val="100000"/>
              </a:lnSpc>
              <a:spcBef>
                <a:spcPct val="0"/>
              </a:spcBef>
              <a:spcAft>
                <a:spcPts val="0"/>
              </a:spcAft>
              <a:buClrTx/>
              <a:buSzTx/>
              <a:tabLst/>
              <a:defRPr/>
            </a:pPr>
            <a:r>
              <a:rPr kumimoji="0" lang="sv-SE" sz="4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Framtidens resor</a:t>
            </a:r>
          </a:p>
          <a:p>
            <a:pPr marR="0" lvl="0" algn="l" defTabSz="457200" rtl="0" eaLnBrk="1" fontAlgn="auto" latinLnBrk="0" hangingPunct="1">
              <a:lnSpc>
                <a:spcPct val="100000"/>
              </a:lnSpc>
              <a:spcBef>
                <a:spcPct val="0"/>
              </a:spcBef>
              <a:spcAft>
                <a:spcPts val="0"/>
              </a:spcAft>
              <a:buClrTx/>
              <a:buSzTx/>
              <a:tabLst/>
              <a:defRPr/>
            </a:pPr>
            <a:endParaRPr lang="sv-SE" dirty="0">
              <a:solidFill>
                <a:prstClr val="black"/>
              </a:solidFill>
              <a:latin typeface="Arial" panose="020B0604020202020204" pitchFamily="34" charset="0"/>
              <a:cs typeface="Arial" panose="020B0604020202020204" pitchFamily="34" charset="0"/>
            </a:endParaRPr>
          </a:p>
          <a:p>
            <a:pPr lvl="0" algn="l">
              <a:defRPr/>
            </a:pPr>
            <a:r>
              <a:rPr lang="sv-SE" sz="2800" dirty="0" err="1">
                <a:solidFill>
                  <a:prstClr val="black"/>
                </a:solidFill>
                <a:latin typeface="Arial" panose="020B0604020202020204" pitchFamily="34" charset="0"/>
                <a:cs typeface="Arial" panose="020B0604020202020204" pitchFamily="34" charset="0"/>
              </a:rPr>
              <a:t>Webbinarium</a:t>
            </a:r>
            <a:endParaRPr lang="sv-SE" sz="2800" dirty="0">
              <a:solidFill>
                <a:prstClr val="black"/>
              </a:solidFill>
              <a:latin typeface="Arial" panose="020B0604020202020204" pitchFamily="34" charset="0"/>
              <a:cs typeface="Arial" panose="020B0604020202020204" pitchFamily="34" charset="0"/>
            </a:endParaRPr>
          </a:p>
          <a:p>
            <a:pPr lvl="0" algn="l">
              <a:defRPr/>
            </a:pPr>
            <a:r>
              <a:rPr lang="sv-SE" sz="2800" dirty="0">
                <a:solidFill>
                  <a:prstClr val="black"/>
                </a:solidFill>
                <a:latin typeface="Arial" panose="020B0604020202020204" pitchFamily="34" charset="0"/>
                <a:cs typeface="Arial" panose="020B0604020202020204" pitchFamily="34" charset="0"/>
              </a:rPr>
              <a:t>21 augusti 2020</a:t>
            </a:r>
            <a:endParaRPr kumimoji="0" lang="sv-SE"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Bildobjekt 6">
            <a:extLst>
              <a:ext uri="{FF2B5EF4-FFF2-40B4-BE49-F238E27FC236}">
                <a16:creationId xmlns:a16="http://schemas.microsoft.com/office/drawing/2014/main" id="{A51BD7EF-A4CA-4944-9656-04E0BAA95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618" y="5316359"/>
            <a:ext cx="1208299" cy="1159212"/>
          </a:xfrm>
          <a:prstGeom prst="rect">
            <a:avLst/>
          </a:prstGeom>
        </p:spPr>
      </p:pic>
    </p:spTree>
    <p:extLst>
      <p:ext uri="{BB962C8B-B14F-4D97-AF65-F5344CB8AC3E}">
        <p14:creationId xmlns:p14="http://schemas.microsoft.com/office/powerpoint/2010/main" val="343244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utomhus, motor&#10;&#10;Automatiskt genererad beskrivning">
            <a:extLst>
              <a:ext uri="{FF2B5EF4-FFF2-40B4-BE49-F238E27FC236}">
                <a16:creationId xmlns:a16="http://schemas.microsoft.com/office/drawing/2014/main" id="{9E5C064A-7584-9D44-8FCE-566078289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47" y="3580476"/>
            <a:ext cx="3623589" cy="1811795"/>
          </a:xfrm>
          <a:prstGeom prst="rect">
            <a:avLst/>
          </a:prstGeom>
        </p:spPr>
      </p:pic>
      <p:sp>
        <p:nvSpPr>
          <p:cNvPr id="6" name="textruta 5">
            <a:extLst>
              <a:ext uri="{FF2B5EF4-FFF2-40B4-BE49-F238E27FC236}">
                <a16:creationId xmlns:a16="http://schemas.microsoft.com/office/drawing/2014/main" id="{B5F9C8BB-6993-B647-A3D6-65F3253FBF22}"/>
              </a:ext>
            </a:extLst>
          </p:cNvPr>
          <p:cNvSpPr txBox="1"/>
          <p:nvPr/>
        </p:nvSpPr>
        <p:spPr>
          <a:xfrm>
            <a:off x="223411" y="442439"/>
            <a:ext cx="3731919" cy="707886"/>
          </a:xfrm>
          <a:prstGeom prst="rect">
            <a:avLst/>
          </a:prstGeom>
          <a:noFill/>
        </p:spPr>
        <p:txBody>
          <a:bodyPr wrap="none" rtlCol="0">
            <a:spAutoFit/>
          </a:bodyPr>
          <a:lstStyle/>
          <a:p>
            <a:pPr defTabSz="609555">
              <a:defRPr/>
            </a:pPr>
            <a:r>
              <a:rPr lang="sv-SE" sz="4000" b="1"/>
              <a:t>Väginvesteringar</a:t>
            </a:r>
            <a:endParaRPr lang="en-US" sz="3200">
              <a:solidFill>
                <a:prstClr val="black"/>
              </a:solidFill>
              <a:cs typeface="Calibri"/>
            </a:endParaRPr>
          </a:p>
        </p:txBody>
      </p:sp>
      <p:sp>
        <p:nvSpPr>
          <p:cNvPr id="9" name="textruta 8">
            <a:extLst>
              <a:ext uri="{FF2B5EF4-FFF2-40B4-BE49-F238E27FC236}">
                <a16:creationId xmlns:a16="http://schemas.microsoft.com/office/drawing/2014/main" id="{DE360678-79D7-B845-8A89-F792394D8364}"/>
              </a:ext>
            </a:extLst>
          </p:cNvPr>
          <p:cNvSpPr txBox="1"/>
          <p:nvPr/>
        </p:nvSpPr>
        <p:spPr>
          <a:xfrm>
            <a:off x="223409" y="1465729"/>
            <a:ext cx="10332531" cy="2059153"/>
          </a:xfrm>
          <a:prstGeom prst="rect">
            <a:avLst/>
          </a:prstGeom>
          <a:noFill/>
        </p:spPr>
        <p:txBody>
          <a:bodyPr wrap="square" rtlCol="0">
            <a:spAutoFit/>
          </a:bodyPr>
          <a:lstStyle/>
          <a:p>
            <a:pPr>
              <a:lnSpc>
                <a:spcPct val="110000"/>
              </a:lnSpc>
              <a:spcBef>
                <a:spcPts val="0"/>
              </a:spcBef>
            </a:pPr>
            <a:r>
              <a:rPr lang="sv-FI" b="1"/>
              <a:t>E4</a:t>
            </a:r>
          </a:p>
          <a:p>
            <a:pPr>
              <a:lnSpc>
                <a:spcPct val="110000"/>
              </a:lnSpc>
              <a:spcBef>
                <a:spcPts val="0"/>
              </a:spcBef>
              <a:spcAft>
                <a:spcPts val="1200"/>
              </a:spcAft>
            </a:pPr>
            <a:r>
              <a:rPr lang="sv-FI"/>
              <a:t>Utökad kapacitet norr om Förbifart Stockholm och till Arlanda, som annars blir en flaskhals i en redan hårt belastad infrastruktur.</a:t>
            </a:r>
          </a:p>
          <a:p>
            <a:pPr>
              <a:lnSpc>
                <a:spcPct val="110000"/>
              </a:lnSpc>
              <a:spcBef>
                <a:spcPts val="0"/>
              </a:spcBef>
            </a:pPr>
            <a:r>
              <a:rPr lang="sv-FI" b="1"/>
              <a:t>Hjulstabron</a:t>
            </a:r>
          </a:p>
          <a:p>
            <a:pPr>
              <a:lnSpc>
                <a:spcPct val="110000"/>
              </a:lnSpc>
              <a:spcBef>
                <a:spcPts val="0"/>
              </a:spcBef>
              <a:spcAft>
                <a:spcPts val="600"/>
              </a:spcAft>
            </a:pPr>
            <a:r>
              <a:rPr lang="sv-FI"/>
              <a:t>En anpassad bro möjliggör utvecklade godstransporter på Mälaren och krävs för att dra full nytta av gjorda investeringar i Södertälje sluss, farleder i Mälaren samt Västerås och Köpings hamnar.</a:t>
            </a:r>
            <a:endParaRPr lang="en-US" sz="1400"/>
          </a:p>
        </p:txBody>
      </p:sp>
      <p:sp>
        <p:nvSpPr>
          <p:cNvPr id="2" name="Rektangel 1">
            <a:extLst>
              <a:ext uri="{FF2B5EF4-FFF2-40B4-BE49-F238E27FC236}">
                <a16:creationId xmlns:a16="http://schemas.microsoft.com/office/drawing/2014/main" id="{530F7AB5-1948-A943-B4DE-6D50EA0AEE60}"/>
              </a:ext>
            </a:extLst>
          </p:cNvPr>
          <p:cNvSpPr/>
          <p:nvPr/>
        </p:nvSpPr>
        <p:spPr>
          <a:xfrm>
            <a:off x="2170429" y="5061484"/>
            <a:ext cx="1694118" cy="276999"/>
          </a:xfrm>
          <a:prstGeom prst="rect">
            <a:avLst/>
          </a:prstGeom>
        </p:spPr>
        <p:txBody>
          <a:bodyPr wrap="none">
            <a:spAutoFit/>
          </a:bodyPr>
          <a:lstStyle/>
          <a:p>
            <a:pPr algn="r"/>
            <a:r>
              <a:rPr lang="sv-SE" sz="1200" i="1">
                <a:solidFill>
                  <a:schemeClr val="bg1"/>
                </a:solidFill>
              </a:rPr>
              <a:t>Arlanda. Foto: </a:t>
            </a:r>
            <a:r>
              <a:rPr lang="sv-SE" sz="1200" i="1" err="1">
                <a:solidFill>
                  <a:schemeClr val="bg1"/>
                </a:solidFill>
              </a:rPr>
              <a:t>Swedavia</a:t>
            </a:r>
            <a:endParaRPr lang="sv-SE" sz="1200" i="1">
              <a:solidFill>
                <a:schemeClr val="bg1"/>
              </a:solidFill>
            </a:endParaRPr>
          </a:p>
        </p:txBody>
      </p:sp>
      <p:pic>
        <p:nvPicPr>
          <p:cNvPr id="4" name="Bildobjekt 3" descr="En bild som visar utomhus, vatten, väg, båt&#10;&#10;Automatiskt genererad beskrivning">
            <a:extLst>
              <a:ext uri="{FF2B5EF4-FFF2-40B4-BE49-F238E27FC236}">
                <a16:creationId xmlns:a16="http://schemas.microsoft.com/office/drawing/2014/main" id="{0D7319A7-1683-2B44-8835-021EA854AAC0}"/>
              </a:ext>
            </a:extLst>
          </p:cNvPr>
          <p:cNvPicPr>
            <a:picLocks noChangeAspect="1"/>
          </p:cNvPicPr>
          <p:nvPr/>
        </p:nvPicPr>
        <p:blipFill>
          <a:blip r:embed="rId4"/>
          <a:stretch>
            <a:fillRect/>
          </a:stretch>
        </p:blipFill>
        <p:spPr>
          <a:xfrm>
            <a:off x="4248524" y="3580476"/>
            <a:ext cx="5917452" cy="1811035"/>
          </a:xfrm>
          <a:prstGeom prst="rect">
            <a:avLst/>
          </a:prstGeom>
        </p:spPr>
      </p:pic>
      <p:sp>
        <p:nvSpPr>
          <p:cNvPr id="10" name="Rektangel 9">
            <a:extLst>
              <a:ext uri="{FF2B5EF4-FFF2-40B4-BE49-F238E27FC236}">
                <a16:creationId xmlns:a16="http://schemas.microsoft.com/office/drawing/2014/main" id="{E03E22AC-18FD-8F4D-8333-6DA3424225C6}"/>
              </a:ext>
            </a:extLst>
          </p:cNvPr>
          <p:cNvSpPr/>
          <p:nvPr/>
        </p:nvSpPr>
        <p:spPr>
          <a:xfrm>
            <a:off x="7515555" y="5061483"/>
            <a:ext cx="2559804" cy="276999"/>
          </a:xfrm>
          <a:prstGeom prst="rect">
            <a:avLst/>
          </a:prstGeom>
        </p:spPr>
        <p:txBody>
          <a:bodyPr wrap="none">
            <a:spAutoFit/>
          </a:bodyPr>
          <a:lstStyle/>
          <a:p>
            <a:pPr algn="r"/>
            <a:r>
              <a:rPr lang="sv-SE" sz="1200" i="1">
                <a:solidFill>
                  <a:schemeClr val="bg1"/>
                </a:solidFill>
              </a:rPr>
              <a:t>Hjulstabron, väg 55. Foto: Trafikverket</a:t>
            </a:r>
          </a:p>
        </p:txBody>
      </p:sp>
      <p:sp>
        <p:nvSpPr>
          <p:cNvPr id="11" name="textruta 10">
            <a:extLst>
              <a:ext uri="{FF2B5EF4-FFF2-40B4-BE49-F238E27FC236}">
                <a16:creationId xmlns:a16="http://schemas.microsoft.com/office/drawing/2014/main" id="{694EC615-D523-4A63-AEC4-FDD4C58C1106}"/>
              </a:ext>
            </a:extLst>
          </p:cNvPr>
          <p:cNvSpPr txBox="1"/>
          <p:nvPr/>
        </p:nvSpPr>
        <p:spPr>
          <a:xfrm>
            <a:off x="223411" y="127035"/>
            <a:ext cx="4537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srgbClr val="FF0000"/>
                </a:solidFill>
                <a:latin typeface="Calibri" panose="020F0502020204030204"/>
              </a:rPr>
              <a:t>Prioriterade behov för framtidens resor</a:t>
            </a:r>
          </a:p>
        </p:txBody>
      </p:sp>
    </p:spTree>
    <p:extLst>
      <p:ext uri="{BB962C8B-B14F-4D97-AF65-F5344CB8AC3E}">
        <p14:creationId xmlns:p14="http://schemas.microsoft.com/office/powerpoint/2010/main" val="364817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utomhus, transport, blå, tåg&#10;&#10;Automatiskt genererad beskrivning">
            <a:extLst>
              <a:ext uri="{FF2B5EF4-FFF2-40B4-BE49-F238E27FC236}">
                <a16:creationId xmlns:a16="http://schemas.microsoft.com/office/drawing/2014/main" id="{2DF672C0-6179-884E-82B4-76219912E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376" y="-23425"/>
            <a:ext cx="4537995" cy="2552622"/>
          </a:xfrm>
          <a:prstGeom prst="rect">
            <a:avLst/>
          </a:prstGeom>
        </p:spPr>
      </p:pic>
      <p:sp>
        <p:nvSpPr>
          <p:cNvPr id="6" name="textruta 5">
            <a:extLst>
              <a:ext uri="{FF2B5EF4-FFF2-40B4-BE49-F238E27FC236}">
                <a16:creationId xmlns:a16="http://schemas.microsoft.com/office/drawing/2014/main" id="{B5F9C8BB-6993-B647-A3D6-65F3253FBF22}"/>
              </a:ext>
            </a:extLst>
          </p:cNvPr>
          <p:cNvSpPr txBox="1"/>
          <p:nvPr/>
        </p:nvSpPr>
        <p:spPr>
          <a:xfrm>
            <a:off x="223411" y="442439"/>
            <a:ext cx="3459024" cy="707886"/>
          </a:xfrm>
          <a:prstGeom prst="rect">
            <a:avLst/>
          </a:prstGeom>
          <a:noFill/>
        </p:spPr>
        <p:txBody>
          <a:bodyPr wrap="none" rtlCol="0">
            <a:spAutoFit/>
          </a:bodyPr>
          <a:lstStyle/>
          <a:p>
            <a:pPr defTabSz="609555">
              <a:defRPr/>
            </a:pPr>
            <a:r>
              <a:rPr lang="sv-SE" sz="4000" b="1" dirty="0"/>
              <a:t>Trimningspaket</a:t>
            </a:r>
            <a:endParaRPr lang="en-US" sz="3200" dirty="0">
              <a:solidFill>
                <a:prstClr val="black"/>
              </a:solidFill>
              <a:cs typeface="Calibri"/>
            </a:endParaRPr>
          </a:p>
        </p:txBody>
      </p:sp>
      <p:sp>
        <p:nvSpPr>
          <p:cNvPr id="9" name="textruta 8">
            <a:extLst>
              <a:ext uri="{FF2B5EF4-FFF2-40B4-BE49-F238E27FC236}">
                <a16:creationId xmlns:a16="http://schemas.microsoft.com/office/drawing/2014/main" id="{DE360678-79D7-B845-8A89-F792394D8364}"/>
              </a:ext>
            </a:extLst>
          </p:cNvPr>
          <p:cNvSpPr txBox="1"/>
          <p:nvPr/>
        </p:nvSpPr>
        <p:spPr>
          <a:xfrm>
            <a:off x="223410" y="1465729"/>
            <a:ext cx="7427966" cy="4121256"/>
          </a:xfrm>
          <a:prstGeom prst="rect">
            <a:avLst/>
          </a:prstGeom>
          <a:noFill/>
        </p:spPr>
        <p:txBody>
          <a:bodyPr wrap="square" rtlCol="0">
            <a:spAutoFit/>
          </a:bodyPr>
          <a:lstStyle/>
          <a:p>
            <a:pPr>
              <a:lnSpc>
                <a:spcPct val="110000"/>
              </a:lnSpc>
              <a:spcBef>
                <a:spcPts val="0"/>
              </a:spcBef>
              <a:spcAft>
                <a:spcPts val="600"/>
              </a:spcAft>
            </a:pPr>
            <a:r>
              <a:rPr lang="sv-FI"/>
              <a:t>Trimningspaket för att möjliggöra den tågtrafik Mälardalstrafik kommer att upphandla, utveckling av pendeltågstrafiken samt anpassning till nya fordon:</a:t>
            </a:r>
          </a:p>
          <a:p>
            <a:pPr marL="742950" lvl="1" indent="-285750">
              <a:lnSpc>
                <a:spcPct val="110000"/>
              </a:lnSpc>
              <a:spcAft>
                <a:spcPts val="600"/>
              </a:spcAft>
              <a:buFont typeface="Arial" panose="020B0604020202020204" pitchFamily="34" charset="0"/>
              <a:buChar char="•"/>
            </a:pPr>
            <a:r>
              <a:rPr lang="sv-FI"/>
              <a:t>Optimering av spåranvändning</a:t>
            </a:r>
          </a:p>
          <a:p>
            <a:pPr marL="742950" lvl="1" indent="-285750">
              <a:lnSpc>
                <a:spcPct val="110000"/>
              </a:lnSpc>
              <a:spcAft>
                <a:spcPts val="600"/>
              </a:spcAft>
              <a:buFont typeface="Arial" panose="020B0604020202020204" pitchFamily="34" charset="0"/>
              <a:buChar char="•"/>
            </a:pPr>
            <a:r>
              <a:rPr lang="sv-FI"/>
              <a:t>Trimning av signal- och växelsystem</a:t>
            </a:r>
          </a:p>
          <a:p>
            <a:pPr marL="742950" lvl="1" indent="-285750">
              <a:lnSpc>
                <a:spcPct val="110000"/>
              </a:lnSpc>
              <a:spcAft>
                <a:spcPts val="600"/>
              </a:spcAft>
              <a:buFont typeface="Arial" panose="020B0604020202020204" pitchFamily="34" charset="0"/>
              <a:buChar char="•"/>
            </a:pPr>
            <a:r>
              <a:rPr lang="sv-FI"/>
              <a:t>Förbättrade vändmöjligheter</a:t>
            </a:r>
          </a:p>
          <a:p>
            <a:pPr marL="742950" lvl="1" indent="-285750">
              <a:lnSpc>
                <a:spcPct val="110000"/>
              </a:lnSpc>
              <a:spcAft>
                <a:spcPts val="600"/>
              </a:spcAft>
              <a:buFont typeface="Arial" panose="020B0604020202020204" pitchFamily="34" charset="0"/>
              <a:buChar char="•"/>
            </a:pPr>
            <a:r>
              <a:rPr lang="sv-FI"/>
              <a:t>Anpassning av plattformar</a:t>
            </a:r>
          </a:p>
          <a:p>
            <a:pPr marL="742950" lvl="1" indent="-285750">
              <a:lnSpc>
                <a:spcPct val="110000"/>
              </a:lnSpc>
              <a:spcAft>
                <a:spcPts val="600"/>
              </a:spcAft>
              <a:buFont typeface="Arial" panose="020B0604020202020204" pitchFamily="34" charset="0"/>
              <a:buChar char="•"/>
            </a:pPr>
            <a:r>
              <a:rPr lang="sv-FI"/>
              <a:t>Stärkt kapacitet för uppställning och service</a:t>
            </a:r>
          </a:p>
          <a:p>
            <a:pPr marL="742950" lvl="1" indent="-285750">
              <a:lnSpc>
                <a:spcPct val="110000"/>
              </a:lnSpc>
              <a:spcAft>
                <a:spcPts val="600"/>
              </a:spcAft>
              <a:buFont typeface="Arial" panose="020B0604020202020204" pitchFamily="34" charset="0"/>
              <a:buChar char="•"/>
            </a:pPr>
            <a:r>
              <a:rPr lang="sv-FI"/>
              <a:t>Säkrad elkraftförsörjning</a:t>
            </a:r>
          </a:p>
          <a:p>
            <a:pPr marL="742950" lvl="1" indent="-285750">
              <a:lnSpc>
                <a:spcPct val="110000"/>
              </a:lnSpc>
              <a:buFont typeface="Arial" panose="020B0604020202020204" pitchFamily="34" charset="0"/>
              <a:buChar char="•"/>
            </a:pPr>
            <a:r>
              <a:rPr lang="sv-FI"/>
              <a:t>Stärkt trafikledning och trafikinformation</a:t>
            </a:r>
          </a:p>
          <a:p>
            <a:pPr marL="742950" lvl="1" indent="-285750">
              <a:lnSpc>
                <a:spcPct val="110000"/>
              </a:lnSpc>
              <a:spcAft>
                <a:spcPts val="600"/>
              </a:spcAft>
              <a:buFont typeface="Arial" panose="020B0604020202020204" pitchFamily="34" charset="0"/>
              <a:buChar char="•"/>
            </a:pPr>
            <a:endParaRPr lang="sv-FI"/>
          </a:p>
          <a:p>
            <a:pPr lvl="1">
              <a:lnSpc>
                <a:spcPct val="110000"/>
              </a:lnSpc>
              <a:spcAft>
                <a:spcPts val="600"/>
              </a:spcAft>
            </a:pPr>
            <a:r>
              <a:rPr lang="sv-FI" i="1"/>
              <a:t>…I nära dialog och samverkan med Trafikverket!</a:t>
            </a:r>
          </a:p>
        </p:txBody>
      </p:sp>
      <p:pic>
        <p:nvPicPr>
          <p:cNvPr id="5" name="Bildobjekt 4" descr="En bild som visar utomhus, spår, tåg, gräs&#10;&#10;Automatiskt genererad beskrivning">
            <a:extLst>
              <a:ext uri="{FF2B5EF4-FFF2-40B4-BE49-F238E27FC236}">
                <a16:creationId xmlns:a16="http://schemas.microsoft.com/office/drawing/2014/main" id="{DFF73534-94A9-E443-A30F-A87F1F0B27D0}"/>
              </a:ext>
            </a:extLst>
          </p:cNvPr>
          <p:cNvPicPr>
            <a:picLocks noChangeAspect="1"/>
          </p:cNvPicPr>
          <p:nvPr/>
        </p:nvPicPr>
        <p:blipFill rotWithShape="1">
          <a:blip r:embed="rId4">
            <a:extLst>
              <a:ext uri="{28A0092B-C50C-407E-A947-70E740481C1C}">
                <a14:useLocalDpi xmlns:a14="http://schemas.microsoft.com/office/drawing/2010/main" val="0"/>
              </a:ext>
            </a:extLst>
          </a:blip>
          <a:srcRect l="26558" b="10528"/>
          <a:stretch/>
        </p:blipFill>
        <p:spPr>
          <a:xfrm>
            <a:off x="7652858" y="2463419"/>
            <a:ext cx="4550022" cy="3109863"/>
          </a:xfrm>
          <a:prstGeom prst="rect">
            <a:avLst/>
          </a:prstGeom>
        </p:spPr>
      </p:pic>
      <p:sp>
        <p:nvSpPr>
          <p:cNvPr id="2" name="Rektangel 1">
            <a:extLst>
              <a:ext uri="{FF2B5EF4-FFF2-40B4-BE49-F238E27FC236}">
                <a16:creationId xmlns:a16="http://schemas.microsoft.com/office/drawing/2014/main" id="{530F7AB5-1948-A943-B4DE-6D50EA0AEE60}"/>
              </a:ext>
            </a:extLst>
          </p:cNvPr>
          <p:cNvSpPr/>
          <p:nvPr/>
        </p:nvSpPr>
        <p:spPr>
          <a:xfrm>
            <a:off x="9038881" y="5221051"/>
            <a:ext cx="3047758" cy="276999"/>
          </a:xfrm>
          <a:prstGeom prst="rect">
            <a:avLst/>
          </a:prstGeom>
        </p:spPr>
        <p:txBody>
          <a:bodyPr wrap="none">
            <a:spAutoFit/>
          </a:bodyPr>
          <a:lstStyle/>
          <a:p>
            <a:pPr algn="r"/>
            <a:r>
              <a:rPr lang="sv-SE" sz="1200" i="1">
                <a:solidFill>
                  <a:schemeClr val="bg1"/>
                </a:solidFill>
              </a:rPr>
              <a:t>Hallsbergs rangerbangård. Foton: Trafikverket</a:t>
            </a:r>
          </a:p>
        </p:txBody>
      </p:sp>
      <p:sp>
        <p:nvSpPr>
          <p:cNvPr id="8" name="textruta 7">
            <a:extLst>
              <a:ext uri="{FF2B5EF4-FFF2-40B4-BE49-F238E27FC236}">
                <a16:creationId xmlns:a16="http://schemas.microsoft.com/office/drawing/2014/main" id="{61B78614-20E2-4539-B18E-A437BFABBBCA}"/>
              </a:ext>
            </a:extLst>
          </p:cNvPr>
          <p:cNvSpPr txBox="1"/>
          <p:nvPr/>
        </p:nvSpPr>
        <p:spPr>
          <a:xfrm>
            <a:off x="223411" y="127035"/>
            <a:ext cx="4537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srgbClr val="FF0000"/>
                </a:solidFill>
                <a:latin typeface="Calibri" panose="020F0502020204030204"/>
              </a:rPr>
              <a:t>Prioriterade behov för framtidens resor</a:t>
            </a:r>
          </a:p>
        </p:txBody>
      </p:sp>
    </p:spTree>
    <p:extLst>
      <p:ext uri="{BB962C8B-B14F-4D97-AF65-F5344CB8AC3E}">
        <p14:creationId xmlns:p14="http://schemas.microsoft.com/office/powerpoint/2010/main" val="327301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2615184" y="2139696"/>
            <a:ext cx="6961632" cy="2578608"/>
          </a:xfrm>
          <a:prstGeom prst="rect">
            <a:avLst/>
          </a:prstGeom>
        </p:spPr>
      </p:pic>
    </p:spTree>
    <p:extLst>
      <p:ext uri="{BB962C8B-B14F-4D97-AF65-F5344CB8AC3E}">
        <p14:creationId xmlns:p14="http://schemas.microsoft.com/office/powerpoint/2010/main" val="37216584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p:cNvSpPr/>
          <p:nvPr/>
        </p:nvSpPr>
        <p:spPr>
          <a:xfrm>
            <a:off x="0" y="0"/>
            <a:ext cx="12192000" cy="5918200"/>
          </a:xfrm>
          <a:prstGeom prst="rect">
            <a:avLst/>
          </a:prstGeom>
          <a:solidFill>
            <a:srgbClr val="3E70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sv-SE" sz="2400">
              <a:solidFill>
                <a:prstClr val="white"/>
              </a:solidFill>
              <a:latin typeface="Calibri" panose="020F0502020204030204"/>
            </a:endParaRPr>
          </a:p>
        </p:txBody>
      </p:sp>
      <p:pic>
        <p:nvPicPr>
          <p:cNvPr id="8" name="Bildobjekt 7" descr="Världskarta green rensad 80%.ai"/>
          <p:cNvPicPr>
            <a:picLocks noChangeAspect="1"/>
          </p:cNvPicPr>
          <p:nvPr/>
        </p:nvPicPr>
        <p:blipFill rotWithShape="1">
          <a:blip r:embed="rId3">
            <a:extLst>
              <a:ext uri="{28A0092B-C50C-407E-A947-70E740481C1C}">
                <a14:useLocalDpi xmlns:a14="http://schemas.microsoft.com/office/drawing/2010/main" val="0"/>
              </a:ext>
            </a:extLst>
          </a:blip>
          <a:srcRect l="43104" t="28603" r="37778" b="58225"/>
          <a:stretch/>
        </p:blipFill>
        <p:spPr>
          <a:xfrm>
            <a:off x="3967" y="-10079"/>
            <a:ext cx="12192000" cy="6000000"/>
          </a:xfrm>
          <a:prstGeom prst="rect">
            <a:avLst/>
          </a:prstGeom>
        </p:spPr>
      </p:pic>
      <p:sp>
        <p:nvSpPr>
          <p:cNvPr id="5" name="Rektangel 4"/>
          <p:cNvSpPr/>
          <p:nvPr/>
        </p:nvSpPr>
        <p:spPr>
          <a:xfrm>
            <a:off x="0" y="5774317"/>
            <a:ext cx="12192000" cy="1083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sv-SE" sz="2400">
              <a:solidFill>
                <a:prstClr val="white"/>
              </a:solidFill>
              <a:latin typeface="Calibri" panose="020F0502020204030204"/>
            </a:endParaRPr>
          </a:p>
        </p:txBody>
      </p:sp>
      <p:pic>
        <p:nvPicPr>
          <p:cNvPr id="41" name="Bildobjekt 40"/>
          <p:cNvPicPr>
            <a:picLocks noChangeAspect="1"/>
          </p:cNvPicPr>
          <p:nvPr/>
        </p:nvPicPr>
        <p:blipFill>
          <a:blip r:embed="rId4"/>
          <a:stretch>
            <a:fillRect/>
          </a:stretch>
        </p:blipFill>
        <p:spPr>
          <a:xfrm>
            <a:off x="3899264" y="1793824"/>
            <a:ext cx="2794005" cy="2794005"/>
          </a:xfrm>
          <a:prstGeom prst="rect">
            <a:avLst/>
          </a:prstGeom>
        </p:spPr>
      </p:pic>
      <p:grpSp>
        <p:nvGrpSpPr>
          <p:cNvPr id="43" name="Grupp 42"/>
          <p:cNvGrpSpPr/>
          <p:nvPr/>
        </p:nvGrpSpPr>
        <p:grpSpPr>
          <a:xfrm>
            <a:off x="2304748" y="588230"/>
            <a:ext cx="1495777" cy="1837199"/>
            <a:chOff x="1456247" y="1065195"/>
            <a:chExt cx="1181100" cy="1450694"/>
          </a:xfrm>
        </p:grpSpPr>
        <p:pic>
          <p:nvPicPr>
            <p:cNvPr id="44" name="Bildobjekt 43"/>
            <p:cNvPicPr>
              <a:picLocks noChangeAspect="1"/>
            </p:cNvPicPr>
            <p:nvPr/>
          </p:nvPicPr>
          <p:blipFill>
            <a:blip r:embed="rId5"/>
            <a:stretch>
              <a:fillRect/>
            </a:stretch>
          </p:blipFill>
          <p:spPr>
            <a:xfrm>
              <a:off x="1456247" y="1065195"/>
              <a:ext cx="1181100" cy="1450694"/>
            </a:xfrm>
            <a:prstGeom prst="rect">
              <a:avLst/>
            </a:prstGeom>
          </p:spPr>
        </p:pic>
        <p:sp>
          <p:nvSpPr>
            <p:cNvPr id="45" name="textruta 44"/>
            <p:cNvSpPr txBox="1"/>
            <p:nvPr/>
          </p:nvSpPr>
          <p:spPr>
            <a:xfrm>
              <a:off x="1507049" y="1249966"/>
              <a:ext cx="1071032" cy="893395"/>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Totalt exporteras varor för </a:t>
              </a:r>
              <a:r>
                <a:rPr lang="sv-SE" sz="2133" b="1" baseline="30000">
                  <a:solidFill>
                    <a:srgbClr val="BE403C"/>
                  </a:solidFill>
                  <a:latin typeface="Frutiger 55 Roman"/>
                  <a:cs typeface="Frutiger 55 Roman"/>
                </a:rPr>
                <a:t>530 miljarder</a:t>
              </a:r>
              <a:r>
                <a:rPr lang="sv-SE" sz="2133" baseline="30000">
                  <a:solidFill>
                    <a:prstClr val="black">
                      <a:lumMod val="65000"/>
                      <a:lumOff val="35000"/>
                    </a:prstClr>
                  </a:solidFill>
                  <a:latin typeface="Frutiger 55 Roman"/>
                  <a:cs typeface="Frutiger 55 Roman"/>
                </a:rPr>
                <a:t> från regionen</a:t>
              </a:r>
            </a:p>
          </p:txBody>
        </p:sp>
      </p:grpSp>
      <p:grpSp>
        <p:nvGrpSpPr>
          <p:cNvPr id="46" name="Grupp 45"/>
          <p:cNvGrpSpPr/>
          <p:nvPr/>
        </p:nvGrpSpPr>
        <p:grpSpPr>
          <a:xfrm>
            <a:off x="1257421" y="2492105"/>
            <a:ext cx="1443939" cy="1485193"/>
            <a:chOff x="217208" y="1741372"/>
            <a:chExt cx="1082954" cy="1113895"/>
          </a:xfrm>
        </p:grpSpPr>
        <p:pic>
          <p:nvPicPr>
            <p:cNvPr id="48" name="Bildobjekt 47"/>
            <p:cNvPicPr>
              <a:picLocks noChangeAspect="1"/>
            </p:cNvPicPr>
            <p:nvPr/>
          </p:nvPicPr>
          <p:blipFill>
            <a:blip r:embed="rId6"/>
            <a:stretch>
              <a:fillRect/>
            </a:stretch>
          </p:blipFill>
          <p:spPr>
            <a:xfrm>
              <a:off x="217208" y="1741372"/>
              <a:ext cx="1082954" cy="1113895"/>
            </a:xfrm>
            <a:prstGeom prst="rect">
              <a:avLst/>
            </a:prstGeom>
          </p:spPr>
        </p:pic>
        <p:sp>
          <p:nvSpPr>
            <p:cNvPr id="49" name="textruta 48"/>
            <p:cNvSpPr txBox="1"/>
            <p:nvPr/>
          </p:nvSpPr>
          <p:spPr>
            <a:xfrm>
              <a:off x="251076" y="1858784"/>
              <a:ext cx="1001532" cy="584775"/>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Regionen står för </a:t>
              </a:r>
              <a:r>
                <a:rPr lang="sv-SE" sz="2133" b="1" baseline="30000">
                  <a:solidFill>
                    <a:srgbClr val="BE403C"/>
                  </a:solidFill>
                  <a:latin typeface="Frutiger 55 Roman"/>
                  <a:cs typeface="Frutiger 55 Roman"/>
                </a:rPr>
                <a:t>52%</a:t>
              </a:r>
              <a:r>
                <a:rPr lang="sv-SE" sz="2133" b="1" baseline="30000">
                  <a:solidFill>
                    <a:prstClr val="black">
                      <a:lumMod val="65000"/>
                      <a:lumOff val="35000"/>
                    </a:prstClr>
                  </a:solidFill>
                  <a:latin typeface="Frutiger 55 Roman"/>
                  <a:cs typeface="Frutiger 55 Roman"/>
                </a:rPr>
                <a:t> </a:t>
              </a:r>
              <a:r>
                <a:rPr lang="sv-SE" sz="2133" baseline="30000">
                  <a:solidFill>
                    <a:prstClr val="black">
                      <a:lumMod val="65000"/>
                      <a:lumOff val="35000"/>
                    </a:prstClr>
                  </a:solidFill>
                  <a:latin typeface="Frutiger 55 Roman"/>
                  <a:cs typeface="Frutiger 55 Roman"/>
                </a:rPr>
                <a:t>av bostads-byggandet</a:t>
              </a:r>
            </a:p>
          </p:txBody>
        </p:sp>
      </p:grpSp>
      <p:grpSp>
        <p:nvGrpSpPr>
          <p:cNvPr id="50" name="Grupp 49"/>
          <p:cNvGrpSpPr/>
          <p:nvPr/>
        </p:nvGrpSpPr>
        <p:grpSpPr>
          <a:xfrm>
            <a:off x="2092960" y="4207855"/>
            <a:ext cx="2129629" cy="1370371"/>
            <a:chOff x="761134" y="3051127"/>
            <a:chExt cx="1774784" cy="1142035"/>
          </a:xfrm>
        </p:grpSpPr>
        <p:pic>
          <p:nvPicPr>
            <p:cNvPr id="51" name="Bildobjekt 50"/>
            <p:cNvPicPr>
              <a:picLocks noChangeAspect="1"/>
            </p:cNvPicPr>
            <p:nvPr/>
          </p:nvPicPr>
          <p:blipFill>
            <a:blip r:embed="rId7"/>
            <a:stretch>
              <a:fillRect/>
            </a:stretch>
          </p:blipFill>
          <p:spPr>
            <a:xfrm>
              <a:off x="761134" y="3051127"/>
              <a:ext cx="1774784" cy="1142035"/>
            </a:xfrm>
            <a:prstGeom prst="rect">
              <a:avLst/>
            </a:prstGeom>
          </p:spPr>
        </p:pic>
        <p:sp>
          <p:nvSpPr>
            <p:cNvPr id="52" name="textruta 51"/>
            <p:cNvSpPr txBox="1"/>
            <p:nvPr/>
          </p:nvSpPr>
          <p:spPr>
            <a:xfrm>
              <a:off x="845962" y="3432196"/>
              <a:ext cx="1602234" cy="584775"/>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Vi är Sveriges största arbetsmarknad! Här finns </a:t>
              </a:r>
              <a:r>
                <a:rPr lang="sv-SE" sz="2133" b="1" baseline="30000">
                  <a:solidFill>
                    <a:srgbClr val="BE403C"/>
                  </a:solidFill>
                  <a:latin typeface="Frutiger 55 Roman"/>
                  <a:cs typeface="Frutiger 55 Roman"/>
                </a:rPr>
                <a:t>45%</a:t>
              </a:r>
              <a:r>
                <a:rPr lang="sv-SE" sz="2133" baseline="30000">
                  <a:solidFill>
                    <a:prstClr val="black">
                      <a:lumMod val="65000"/>
                      <a:lumOff val="35000"/>
                    </a:prstClr>
                  </a:solidFill>
                  <a:latin typeface="Frutiger 55 Roman"/>
                  <a:cs typeface="Frutiger 55 Roman"/>
                </a:rPr>
                <a:t> av landets arbetstillfällen</a:t>
              </a:r>
            </a:p>
          </p:txBody>
        </p:sp>
      </p:grpSp>
      <p:grpSp>
        <p:nvGrpSpPr>
          <p:cNvPr id="53" name="Grupp 52"/>
          <p:cNvGrpSpPr/>
          <p:nvPr/>
        </p:nvGrpSpPr>
        <p:grpSpPr>
          <a:xfrm>
            <a:off x="6993957" y="2440893"/>
            <a:ext cx="2057721" cy="1131747"/>
            <a:chOff x="5245465" y="1830668"/>
            <a:chExt cx="1543291" cy="848810"/>
          </a:xfrm>
        </p:grpSpPr>
        <p:pic>
          <p:nvPicPr>
            <p:cNvPr id="54" name="Bildobjekt 53"/>
            <p:cNvPicPr>
              <a:picLocks noChangeAspect="1"/>
            </p:cNvPicPr>
            <p:nvPr/>
          </p:nvPicPr>
          <p:blipFill>
            <a:blip r:embed="rId8"/>
            <a:stretch>
              <a:fillRect/>
            </a:stretch>
          </p:blipFill>
          <p:spPr>
            <a:xfrm>
              <a:off x="5245465" y="1830668"/>
              <a:ext cx="1543291" cy="848810"/>
            </a:xfrm>
            <a:prstGeom prst="rect">
              <a:avLst/>
            </a:prstGeom>
          </p:spPr>
        </p:pic>
        <p:sp>
          <p:nvSpPr>
            <p:cNvPr id="55" name="textruta 54"/>
            <p:cNvSpPr txBox="1"/>
            <p:nvPr/>
          </p:nvSpPr>
          <p:spPr>
            <a:xfrm>
              <a:off x="5307252" y="1978390"/>
              <a:ext cx="1430759" cy="420628"/>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Här startas </a:t>
              </a:r>
              <a:r>
                <a:rPr lang="sv-SE" sz="2133" b="1" baseline="30000">
                  <a:solidFill>
                    <a:srgbClr val="BE403C"/>
                  </a:solidFill>
                  <a:latin typeface="Frutiger 55 Roman"/>
                  <a:cs typeface="Frutiger 55 Roman"/>
                </a:rPr>
                <a:t>48%</a:t>
              </a:r>
              <a:r>
                <a:rPr lang="sv-SE" sz="2133" baseline="30000">
                  <a:solidFill>
                    <a:prstClr val="black">
                      <a:lumMod val="65000"/>
                      <a:lumOff val="35000"/>
                    </a:prstClr>
                  </a:solidFill>
                  <a:latin typeface="Frutiger 55 Roman"/>
                  <a:cs typeface="Frutiger 55 Roman"/>
                </a:rPr>
                <a:t> av landets nya företag</a:t>
              </a:r>
            </a:p>
          </p:txBody>
        </p:sp>
      </p:grpSp>
      <p:grpSp>
        <p:nvGrpSpPr>
          <p:cNvPr id="56" name="Grupp 55"/>
          <p:cNvGrpSpPr/>
          <p:nvPr/>
        </p:nvGrpSpPr>
        <p:grpSpPr>
          <a:xfrm>
            <a:off x="7688367" y="849392"/>
            <a:ext cx="1913680" cy="1234632"/>
            <a:chOff x="5766275" y="637044"/>
            <a:chExt cx="1435260" cy="925974"/>
          </a:xfrm>
        </p:grpSpPr>
        <p:pic>
          <p:nvPicPr>
            <p:cNvPr id="57" name="Bildobjekt 56"/>
            <p:cNvPicPr>
              <a:picLocks noChangeAspect="1"/>
            </p:cNvPicPr>
            <p:nvPr/>
          </p:nvPicPr>
          <p:blipFill>
            <a:blip r:embed="rId9"/>
            <a:stretch>
              <a:fillRect/>
            </a:stretch>
          </p:blipFill>
          <p:spPr>
            <a:xfrm>
              <a:off x="5766275" y="637044"/>
              <a:ext cx="1435260" cy="925974"/>
            </a:xfrm>
            <a:prstGeom prst="rect">
              <a:avLst/>
            </a:prstGeom>
          </p:spPr>
        </p:pic>
        <p:sp>
          <p:nvSpPr>
            <p:cNvPr id="58" name="textruta 57"/>
            <p:cNvSpPr txBox="1"/>
            <p:nvPr/>
          </p:nvSpPr>
          <p:spPr>
            <a:xfrm>
              <a:off x="5825544" y="812762"/>
              <a:ext cx="1333499" cy="392345"/>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Här skapas </a:t>
              </a:r>
              <a:r>
                <a:rPr lang="sv-SE" sz="2133" b="1" baseline="30000">
                  <a:solidFill>
                    <a:srgbClr val="BE403C"/>
                  </a:solidFill>
                  <a:latin typeface="Frutiger 55 Roman"/>
                  <a:cs typeface="Frutiger 55 Roman"/>
                </a:rPr>
                <a:t>49%</a:t>
              </a:r>
              <a:r>
                <a:rPr lang="sv-SE" sz="2133" baseline="30000">
                  <a:solidFill>
                    <a:prstClr val="black">
                      <a:lumMod val="65000"/>
                      <a:lumOff val="35000"/>
                    </a:prstClr>
                  </a:solidFill>
                  <a:latin typeface="Frutiger 55 Roman"/>
                  <a:cs typeface="Frutiger 55 Roman"/>
                </a:rPr>
                <a:t> av landets BNP</a:t>
              </a:r>
            </a:p>
          </p:txBody>
        </p:sp>
      </p:grpSp>
      <p:grpSp>
        <p:nvGrpSpPr>
          <p:cNvPr id="59" name="Grupp 58"/>
          <p:cNvGrpSpPr/>
          <p:nvPr/>
        </p:nvGrpSpPr>
        <p:grpSpPr>
          <a:xfrm>
            <a:off x="5080273" y="628740"/>
            <a:ext cx="1913680" cy="1378673"/>
            <a:chOff x="3810205" y="471552"/>
            <a:chExt cx="1435260" cy="1034005"/>
          </a:xfrm>
        </p:grpSpPr>
        <p:pic>
          <p:nvPicPr>
            <p:cNvPr id="60" name="Bildobjekt 59"/>
            <p:cNvPicPr>
              <a:picLocks noChangeAspect="1"/>
            </p:cNvPicPr>
            <p:nvPr/>
          </p:nvPicPr>
          <p:blipFill>
            <a:blip r:embed="rId10"/>
            <a:stretch>
              <a:fillRect/>
            </a:stretch>
          </p:blipFill>
          <p:spPr>
            <a:xfrm>
              <a:off x="3810205" y="471552"/>
              <a:ext cx="1435260" cy="1034005"/>
            </a:xfrm>
            <a:prstGeom prst="rect">
              <a:avLst/>
            </a:prstGeom>
          </p:spPr>
        </p:pic>
        <p:sp>
          <p:nvSpPr>
            <p:cNvPr id="61" name="textruta 60"/>
            <p:cNvSpPr txBox="1"/>
            <p:nvPr/>
          </p:nvSpPr>
          <p:spPr>
            <a:xfrm>
              <a:off x="3875044" y="644611"/>
              <a:ext cx="1330606" cy="584775"/>
            </a:xfrm>
            <a:prstGeom prst="rect">
              <a:avLst/>
            </a:prstGeom>
            <a:noFill/>
          </p:spPr>
          <p:txBody>
            <a:bodyPr wrap="square" rtlCol="0">
              <a:noAutofit/>
            </a:bodyPr>
            <a:lstStyle/>
            <a:p>
              <a:pPr algn="ctr" defTabSz="914377">
                <a:defRPr/>
              </a:pPr>
              <a:r>
                <a:rPr lang="sv-SE" sz="2133" b="1" baseline="30000">
                  <a:solidFill>
                    <a:srgbClr val="BE403C"/>
                  </a:solidFill>
                  <a:latin typeface="Frutiger 55 Roman"/>
                  <a:cs typeface="Frutiger 55 Roman"/>
                </a:rPr>
                <a:t>29 av Sveriges 48 </a:t>
              </a:r>
              <a:r>
                <a:rPr lang="sv-SE" sz="2133" baseline="30000">
                  <a:solidFill>
                    <a:prstClr val="black">
                      <a:lumMod val="65000"/>
                      <a:lumOff val="35000"/>
                    </a:prstClr>
                  </a:solidFill>
                  <a:latin typeface="Frutiger 55 Roman"/>
                  <a:cs typeface="Frutiger 55 Roman"/>
                </a:rPr>
                <a:t>lärosäten ligger i vår region</a:t>
              </a:r>
            </a:p>
          </p:txBody>
        </p:sp>
      </p:grpSp>
      <p:grpSp>
        <p:nvGrpSpPr>
          <p:cNvPr id="62" name="Grupp 61"/>
          <p:cNvGrpSpPr/>
          <p:nvPr/>
        </p:nvGrpSpPr>
        <p:grpSpPr>
          <a:xfrm>
            <a:off x="9414611" y="2275309"/>
            <a:ext cx="2510421" cy="1481560"/>
            <a:chOff x="7060957" y="1706482"/>
            <a:chExt cx="1882816" cy="1111170"/>
          </a:xfrm>
        </p:grpSpPr>
        <p:pic>
          <p:nvPicPr>
            <p:cNvPr id="63" name="Bildobjekt 62"/>
            <p:cNvPicPr>
              <a:picLocks noChangeAspect="1"/>
            </p:cNvPicPr>
            <p:nvPr/>
          </p:nvPicPr>
          <p:blipFill>
            <a:blip r:embed="rId11"/>
            <a:stretch>
              <a:fillRect/>
            </a:stretch>
          </p:blipFill>
          <p:spPr>
            <a:xfrm>
              <a:off x="7060957" y="1706482"/>
              <a:ext cx="1882816" cy="1111170"/>
            </a:xfrm>
            <a:prstGeom prst="rect">
              <a:avLst/>
            </a:prstGeom>
          </p:spPr>
        </p:pic>
        <p:sp>
          <p:nvSpPr>
            <p:cNvPr id="64" name="textruta 63"/>
            <p:cNvSpPr txBox="1"/>
            <p:nvPr/>
          </p:nvSpPr>
          <p:spPr>
            <a:xfrm>
              <a:off x="7141933" y="1909850"/>
              <a:ext cx="1745527" cy="584775"/>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Ca 4,3 miljoner personer bor här – alltså </a:t>
              </a:r>
              <a:r>
                <a:rPr lang="sv-SE" sz="2133" b="1" baseline="30000">
                  <a:solidFill>
                    <a:srgbClr val="BE403C"/>
                  </a:solidFill>
                  <a:latin typeface="Frutiger 55 Roman"/>
                  <a:cs typeface="Frutiger 55 Roman"/>
                </a:rPr>
                <a:t>43%</a:t>
              </a:r>
              <a:r>
                <a:rPr lang="sv-SE" sz="2133" baseline="30000">
                  <a:solidFill>
                    <a:srgbClr val="1D426F"/>
                  </a:solidFill>
                  <a:latin typeface="Frutiger 55 Roman"/>
                  <a:cs typeface="Frutiger 55 Roman"/>
                </a:rPr>
                <a:t> </a:t>
              </a:r>
              <a:r>
                <a:rPr lang="sv-SE" sz="2133" baseline="30000">
                  <a:solidFill>
                    <a:prstClr val="black">
                      <a:lumMod val="65000"/>
                      <a:lumOff val="35000"/>
                    </a:prstClr>
                  </a:solidFill>
                  <a:latin typeface="Frutiger 55 Roman"/>
                  <a:cs typeface="Frutiger 55 Roman"/>
                </a:rPr>
                <a:t>av landets befolkning</a:t>
              </a:r>
            </a:p>
          </p:txBody>
        </p:sp>
      </p:grpSp>
      <p:grpSp>
        <p:nvGrpSpPr>
          <p:cNvPr id="65" name="Grupp 64"/>
          <p:cNvGrpSpPr/>
          <p:nvPr/>
        </p:nvGrpSpPr>
        <p:grpSpPr>
          <a:xfrm>
            <a:off x="6425520" y="4014882"/>
            <a:ext cx="2607485" cy="1621701"/>
            <a:chOff x="4815838" y="3023865"/>
            <a:chExt cx="1975413" cy="1327230"/>
          </a:xfrm>
        </p:grpSpPr>
        <p:pic>
          <p:nvPicPr>
            <p:cNvPr id="66" name="Bildobjekt 65"/>
            <p:cNvPicPr>
              <a:picLocks noChangeAspect="1"/>
            </p:cNvPicPr>
            <p:nvPr/>
          </p:nvPicPr>
          <p:blipFill>
            <a:blip r:embed="rId12"/>
            <a:stretch>
              <a:fillRect/>
            </a:stretch>
          </p:blipFill>
          <p:spPr>
            <a:xfrm>
              <a:off x="4815838" y="3023865"/>
              <a:ext cx="1975412" cy="1327230"/>
            </a:xfrm>
            <a:prstGeom prst="rect">
              <a:avLst/>
            </a:prstGeom>
          </p:spPr>
        </p:pic>
        <p:sp>
          <p:nvSpPr>
            <p:cNvPr id="67" name="textruta 66"/>
            <p:cNvSpPr txBox="1"/>
            <p:nvPr/>
          </p:nvSpPr>
          <p:spPr>
            <a:xfrm>
              <a:off x="4815839" y="3400044"/>
              <a:ext cx="1975412" cy="862148"/>
            </a:xfrm>
            <a:prstGeom prst="rect">
              <a:avLst/>
            </a:prstGeom>
            <a:noFill/>
          </p:spPr>
          <p:txBody>
            <a:bodyPr wrap="square" rtlCol="0">
              <a:noAutofit/>
            </a:bodyPr>
            <a:lstStyle/>
            <a:p>
              <a:pPr algn="ctr" defTabSz="914377">
                <a:defRPr/>
              </a:pPr>
              <a:r>
                <a:rPr lang="sv-SE" sz="2133" b="1" baseline="30000">
                  <a:solidFill>
                    <a:srgbClr val="BE403C"/>
                  </a:solidFill>
                  <a:latin typeface="Frutiger 55 Roman"/>
                  <a:cs typeface="Frutiger 55 Roman"/>
                </a:rPr>
                <a:t>51%</a:t>
              </a:r>
              <a:r>
                <a:rPr lang="sv-SE" sz="2133" baseline="30000">
                  <a:solidFill>
                    <a:prstClr val="black">
                      <a:lumMod val="65000"/>
                      <a:lumOff val="35000"/>
                    </a:prstClr>
                  </a:solidFill>
                  <a:latin typeface="Frutiger 55 Roman"/>
                  <a:cs typeface="Frutiger 55 Roman"/>
                </a:rPr>
                <a:t> av de internationella företagen med globala eller regionala huvudkontor i Norden väljer Stockholmsregionen</a:t>
              </a:r>
            </a:p>
          </p:txBody>
        </p:sp>
      </p:grpSp>
      <p:grpSp>
        <p:nvGrpSpPr>
          <p:cNvPr id="92" name="Grupp 91"/>
          <p:cNvGrpSpPr/>
          <p:nvPr/>
        </p:nvGrpSpPr>
        <p:grpSpPr>
          <a:xfrm>
            <a:off x="10176964" y="441433"/>
            <a:ext cx="1572909" cy="1513707"/>
            <a:chOff x="7647923" y="341514"/>
            <a:chExt cx="1314993" cy="1265499"/>
          </a:xfrm>
        </p:grpSpPr>
        <p:pic>
          <p:nvPicPr>
            <p:cNvPr id="93" name="Bildobjekt 92"/>
            <p:cNvPicPr>
              <a:picLocks noChangeAspect="1"/>
            </p:cNvPicPr>
            <p:nvPr/>
          </p:nvPicPr>
          <p:blipFill>
            <a:blip r:embed="rId13"/>
            <a:stretch>
              <a:fillRect/>
            </a:stretch>
          </p:blipFill>
          <p:spPr>
            <a:xfrm>
              <a:off x="7666228" y="341514"/>
              <a:ext cx="1296688" cy="1265499"/>
            </a:xfrm>
            <a:prstGeom prst="rect">
              <a:avLst/>
            </a:prstGeom>
          </p:spPr>
        </p:pic>
        <p:sp>
          <p:nvSpPr>
            <p:cNvPr id="94" name="textruta 93"/>
            <p:cNvSpPr txBox="1"/>
            <p:nvPr/>
          </p:nvSpPr>
          <p:spPr>
            <a:xfrm>
              <a:off x="7647923" y="474497"/>
              <a:ext cx="1296688" cy="966752"/>
            </a:xfrm>
            <a:prstGeom prst="rect">
              <a:avLst/>
            </a:prstGeom>
            <a:noFill/>
          </p:spPr>
          <p:txBody>
            <a:bodyPr wrap="square" rtlCol="0">
              <a:noAutofit/>
            </a:bodyPr>
            <a:lstStyle/>
            <a:p>
              <a:pPr algn="ctr" defTabSz="914377">
                <a:defRPr/>
              </a:pPr>
              <a:r>
                <a:rPr lang="sv-SE" sz="2133" b="1" baseline="30000">
                  <a:solidFill>
                    <a:srgbClr val="BE403C"/>
                  </a:solidFill>
                  <a:latin typeface="Frutiger 55 Roman"/>
                  <a:cs typeface="Frutiger 55 Roman"/>
                </a:rPr>
                <a:t>8 av 10</a:t>
              </a:r>
              <a:r>
                <a:rPr lang="sv-SE" sz="2133" baseline="30000">
                  <a:solidFill>
                    <a:prstClr val="black">
                      <a:lumMod val="65000"/>
                      <a:lumOff val="35000"/>
                    </a:prstClr>
                  </a:solidFill>
                  <a:latin typeface="Frutiger 55 Roman"/>
                  <a:cs typeface="Frutiger 55 Roman"/>
                </a:rPr>
                <a:t> tågresor i Sverige börjar eller slutar i Stockholm</a:t>
              </a:r>
            </a:p>
          </p:txBody>
        </p:sp>
      </p:grpSp>
      <p:pic>
        <p:nvPicPr>
          <p:cNvPr id="37" name="Bildobjekt 36">
            <a:extLst>
              <a:ext uri="{FF2B5EF4-FFF2-40B4-BE49-F238E27FC236}">
                <a16:creationId xmlns:a16="http://schemas.microsoft.com/office/drawing/2014/main" id="{2276B6BE-5291-41F7-94B6-0C2CAD81B7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3411" y="5984875"/>
            <a:ext cx="1268620" cy="469900"/>
          </a:xfrm>
          <a:prstGeom prst="rect">
            <a:avLst/>
          </a:prstGeom>
        </p:spPr>
      </p:pic>
      <p:pic>
        <p:nvPicPr>
          <p:cNvPr id="34" name="Bildobjekt 33">
            <a:extLst>
              <a:ext uri="{FF2B5EF4-FFF2-40B4-BE49-F238E27FC236}">
                <a16:creationId xmlns:a16="http://schemas.microsoft.com/office/drawing/2014/main" id="{73B465AD-142C-4BB3-A842-EE2FB8BD1BB4}"/>
              </a:ext>
            </a:extLst>
          </p:cNvPr>
          <p:cNvPicPr>
            <a:picLocks noChangeAspect="1"/>
          </p:cNvPicPr>
          <p:nvPr/>
        </p:nvPicPr>
        <p:blipFill>
          <a:blip r:embed="rId7"/>
          <a:stretch>
            <a:fillRect/>
          </a:stretch>
        </p:blipFill>
        <p:spPr>
          <a:xfrm>
            <a:off x="9738587" y="4132296"/>
            <a:ext cx="2129629" cy="1370371"/>
          </a:xfrm>
          <a:prstGeom prst="rect">
            <a:avLst/>
          </a:prstGeom>
        </p:spPr>
      </p:pic>
      <p:sp>
        <p:nvSpPr>
          <p:cNvPr id="35" name="textruta 34">
            <a:extLst>
              <a:ext uri="{FF2B5EF4-FFF2-40B4-BE49-F238E27FC236}">
                <a16:creationId xmlns:a16="http://schemas.microsoft.com/office/drawing/2014/main" id="{D872341C-9648-43A1-8691-5B3B84CF7859}"/>
              </a:ext>
            </a:extLst>
          </p:cNvPr>
          <p:cNvSpPr txBox="1"/>
          <p:nvPr/>
        </p:nvSpPr>
        <p:spPr>
          <a:xfrm>
            <a:off x="9842111" y="4650392"/>
            <a:ext cx="1922580" cy="701694"/>
          </a:xfrm>
          <a:prstGeom prst="rect">
            <a:avLst/>
          </a:prstGeom>
          <a:noFill/>
        </p:spPr>
        <p:txBody>
          <a:bodyPr wrap="square" rtlCol="0">
            <a:noAutofit/>
          </a:bodyPr>
          <a:lstStyle/>
          <a:p>
            <a:pPr algn="ctr" defTabSz="914377">
              <a:defRPr/>
            </a:pPr>
            <a:r>
              <a:rPr lang="sv-SE" sz="2133" baseline="30000">
                <a:solidFill>
                  <a:prstClr val="black">
                    <a:lumMod val="65000"/>
                    <a:lumOff val="35000"/>
                  </a:prstClr>
                </a:solidFill>
                <a:latin typeface="Frutiger 55 Roman"/>
                <a:cs typeface="Frutiger 55 Roman"/>
              </a:rPr>
              <a:t>Här lastas/lossas </a:t>
            </a:r>
          </a:p>
          <a:p>
            <a:pPr algn="ctr" defTabSz="914377">
              <a:defRPr/>
            </a:pPr>
            <a:r>
              <a:rPr lang="sv-SE" sz="2133" b="1" baseline="30000">
                <a:solidFill>
                  <a:srgbClr val="BE403C"/>
                </a:solidFill>
                <a:latin typeface="Frutiger 55 Roman"/>
                <a:cs typeface="Frutiger 55 Roman"/>
              </a:rPr>
              <a:t>150 miljoner ton </a:t>
            </a:r>
          </a:p>
          <a:p>
            <a:pPr algn="ctr" defTabSz="914377">
              <a:defRPr/>
            </a:pPr>
            <a:r>
              <a:rPr lang="sv-SE" sz="2133" baseline="30000">
                <a:solidFill>
                  <a:prstClr val="black">
                    <a:lumMod val="65000"/>
                    <a:lumOff val="35000"/>
                  </a:prstClr>
                </a:solidFill>
                <a:latin typeface="Frutiger 55 Roman"/>
                <a:cs typeface="Frutiger 55 Roman"/>
              </a:rPr>
              <a:t>gods per år.</a:t>
            </a:r>
          </a:p>
        </p:txBody>
      </p:sp>
    </p:spTree>
    <p:extLst>
      <p:ext uri="{BB962C8B-B14F-4D97-AF65-F5344CB8AC3E}">
        <p14:creationId xmlns:p14="http://schemas.microsoft.com/office/powerpoint/2010/main" val="211454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23411" y="442439"/>
            <a:ext cx="9395457" cy="666786"/>
          </a:xfrm>
          <a:prstGeom prst="rect">
            <a:avLst/>
          </a:prstGeom>
          <a:noFill/>
        </p:spPr>
        <p:txBody>
          <a:bodyPr wrap="none" rtlCol="0">
            <a:spAutoFit/>
          </a:bodyPr>
          <a:lstStyle/>
          <a:p>
            <a:pPr defTabSz="609539">
              <a:defRPr/>
            </a:pPr>
            <a:r>
              <a:rPr lang="sv-SE" sz="3733" b="1">
                <a:solidFill>
                  <a:prstClr val="black"/>
                </a:solidFill>
                <a:latin typeface="Calibri" panose="020F0502020204030204"/>
              </a:rPr>
              <a:t>Mälardalsrådet – 60 kommuner och 9 regioner</a:t>
            </a:r>
          </a:p>
        </p:txBody>
      </p:sp>
      <p:sp>
        <p:nvSpPr>
          <p:cNvPr id="2" name="Rektangel 1">
            <a:extLst>
              <a:ext uri="{FF2B5EF4-FFF2-40B4-BE49-F238E27FC236}">
                <a16:creationId xmlns:a16="http://schemas.microsoft.com/office/drawing/2014/main" id="{7ABA0085-E905-4D13-8D37-5AC5900D2129}"/>
              </a:ext>
            </a:extLst>
          </p:cNvPr>
          <p:cNvSpPr/>
          <p:nvPr/>
        </p:nvSpPr>
        <p:spPr>
          <a:xfrm>
            <a:off x="223411" y="4919813"/>
            <a:ext cx="3315084" cy="584775"/>
          </a:xfrm>
          <a:prstGeom prst="rect">
            <a:avLst/>
          </a:prstGeom>
        </p:spPr>
        <p:txBody>
          <a:bodyPr wrap="square">
            <a:spAutoFit/>
          </a:bodyPr>
          <a:lstStyle/>
          <a:p>
            <a:pPr defTabSz="914354" fontAlgn="t">
              <a:defRPr/>
            </a:pPr>
            <a:r>
              <a:rPr lang="sv-SE" sz="1600" i="1" err="1">
                <a:solidFill>
                  <a:prstClr val="black"/>
                </a:solidFill>
                <a:latin typeface="Calibri" panose="020F0502020204030204"/>
              </a:rPr>
              <a:t>Mälardalsrådets</a:t>
            </a:r>
            <a:r>
              <a:rPr lang="sv-SE" sz="1600" i="1">
                <a:solidFill>
                  <a:prstClr val="black"/>
                </a:solidFill>
                <a:latin typeface="Calibri" panose="020F0502020204030204"/>
              </a:rPr>
              <a:t> styrelse 2019-2023. Ordförande är Kristoffer </a:t>
            </a:r>
            <a:r>
              <a:rPr lang="sv-SE" sz="1600" i="1" err="1">
                <a:solidFill>
                  <a:prstClr val="black"/>
                </a:solidFill>
                <a:latin typeface="Calibri" panose="020F0502020204030204"/>
              </a:rPr>
              <a:t>Tamsons</a:t>
            </a:r>
            <a:r>
              <a:rPr lang="sv-SE" sz="1600" i="1">
                <a:solidFill>
                  <a:prstClr val="black"/>
                </a:solidFill>
                <a:latin typeface="Calibri" panose="020F0502020204030204"/>
              </a:rPr>
              <a:t> (M)</a:t>
            </a:r>
          </a:p>
        </p:txBody>
      </p:sp>
      <p:graphicFrame>
        <p:nvGraphicFramePr>
          <p:cNvPr id="16" name="Platshållare för innehåll 15">
            <a:extLst>
              <a:ext uri="{FF2B5EF4-FFF2-40B4-BE49-F238E27FC236}">
                <a16:creationId xmlns:a16="http://schemas.microsoft.com/office/drawing/2014/main" id="{3057B6D0-122A-7F49-8E3F-A073D471CC0E}"/>
              </a:ext>
            </a:extLst>
          </p:cNvPr>
          <p:cNvGraphicFramePr>
            <a:graphicFrameLocks noGrp="1"/>
          </p:cNvGraphicFramePr>
          <p:nvPr>
            <p:ph idx="1"/>
            <p:extLst>
              <p:ext uri="{D42A27DB-BD31-4B8C-83A1-F6EECF244321}">
                <p14:modId xmlns:p14="http://schemas.microsoft.com/office/powerpoint/2010/main" val="1375037116"/>
              </p:ext>
            </p:extLst>
          </p:nvPr>
        </p:nvGraphicFramePr>
        <p:xfrm>
          <a:off x="712610" y="1353412"/>
          <a:ext cx="11255979" cy="4274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288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4D0DB7D-B94A-43DD-9A74-AE4F3FCA8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500">
            <a:off x="8615925" y="1368201"/>
            <a:ext cx="3167286" cy="4475521"/>
          </a:xfrm>
          <a:prstGeom prst="rect">
            <a:avLst/>
          </a:prstGeom>
          <a:ln>
            <a:solidFill>
              <a:schemeClr val="tx1"/>
            </a:solidFill>
          </a:ln>
        </p:spPr>
      </p:pic>
      <p:sp>
        <p:nvSpPr>
          <p:cNvPr id="4" name="textruta 3"/>
          <p:cNvSpPr txBox="1"/>
          <p:nvPr/>
        </p:nvSpPr>
        <p:spPr>
          <a:xfrm>
            <a:off x="912829" y="3044279"/>
            <a:ext cx="9286739" cy="769441"/>
          </a:xfrm>
          <a:prstGeom prst="rect">
            <a:avLst/>
          </a:prstGeom>
          <a:noFill/>
        </p:spPr>
        <p:txBody>
          <a:bodyPr wrap="square" rtlCol="0">
            <a:spAutoFit/>
          </a:bodyPr>
          <a:lstStyle/>
          <a:p>
            <a:pPr lvl="0">
              <a:defRPr/>
            </a:pPr>
            <a:r>
              <a:rPr lang="sv-SE" sz="4400" b="1" dirty="0">
                <a:solidFill>
                  <a:prstClr val="black"/>
                </a:solidFill>
              </a:rPr>
              <a:t>Storregional systemanalys 2020</a:t>
            </a:r>
            <a:endParaRPr lang="sv-SE" sz="3600" dirty="0">
              <a:solidFill>
                <a:prstClr val="black"/>
              </a:solidFill>
            </a:endParaRPr>
          </a:p>
        </p:txBody>
      </p:sp>
    </p:spTree>
    <p:extLst>
      <p:ext uri="{BB962C8B-B14F-4D97-AF65-F5344CB8AC3E}">
        <p14:creationId xmlns:p14="http://schemas.microsoft.com/office/powerpoint/2010/main" val="441950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2B6A7FCD-A024-3E46-BC07-6E2CD90279B6}"/>
              </a:ext>
            </a:extLst>
          </p:cNvPr>
          <p:cNvSpPr txBox="1"/>
          <p:nvPr/>
        </p:nvSpPr>
        <p:spPr>
          <a:xfrm>
            <a:off x="4653643" y="442439"/>
            <a:ext cx="6547757" cy="666786"/>
          </a:xfrm>
          <a:prstGeom prst="rect">
            <a:avLst/>
          </a:prstGeom>
          <a:noFill/>
        </p:spPr>
        <p:txBody>
          <a:bodyPr wrap="square" rtlCol="0">
            <a:spAutoFit/>
          </a:bodyPr>
          <a:lstStyle/>
          <a:p>
            <a:pPr defTabSz="609539">
              <a:defRPr/>
            </a:pPr>
            <a:r>
              <a:rPr lang="sv-SE" sz="3733" b="1">
                <a:solidFill>
                  <a:prstClr val="black"/>
                </a:solidFill>
                <a:latin typeface="Calibri" panose="020F0502020204030204"/>
              </a:rPr>
              <a:t>Prioriterade funktioner</a:t>
            </a:r>
          </a:p>
        </p:txBody>
      </p:sp>
      <p:sp>
        <p:nvSpPr>
          <p:cNvPr id="6" name="textruta 5">
            <a:extLst>
              <a:ext uri="{FF2B5EF4-FFF2-40B4-BE49-F238E27FC236}">
                <a16:creationId xmlns:a16="http://schemas.microsoft.com/office/drawing/2014/main" id="{15DFA9E6-8B6F-1548-8169-4C8511749071}"/>
              </a:ext>
            </a:extLst>
          </p:cNvPr>
          <p:cNvSpPr txBox="1"/>
          <p:nvPr/>
        </p:nvSpPr>
        <p:spPr>
          <a:xfrm>
            <a:off x="4653643" y="1420586"/>
            <a:ext cx="7397185" cy="4401205"/>
          </a:xfrm>
          <a:prstGeom prst="rect">
            <a:avLst/>
          </a:prstGeom>
          <a:noFill/>
        </p:spPr>
        <p:txBody>
          <a:bodyPr wrap="square" rtlCol="0">
            <a:spAutoFit/>
          </a:bodyPr>
          <a:lstStyle/>
          <a:p>
            <a:pPr>
              <a:spcBef>
                <a:spcPts val="0"/>
              </a:spcBef>
              <a:spcAft>
                <a:spcPts val="600"/>
              </a:spcAft>
            </a:pPr>
            <a:r>
              <a:rPr lang="sv-FI" sz="1400" b="1" i="1" dirty="0"/>
              <a:t>Att bättre knyta samman de större städerna, sinsemellan och med kringliggande orter och omland, ger förutsättningar för en starkare utveckling i regionen som helhet</a:t>
            </a:r>
          </a:p>
          <a:p>
            <a:pPr>
              <a:spcBef>
                <a:spcPts val="0"/>
              </a:spcBef>
              <a:spcAft>
                <a:spcPts val="600"/>
              </a:spcAft>
            </a:pPr>
            <a:endParaRPr lang="en-US" sz="1400" dirty="0"/>
          </a:p>
          <a:p>
            <a:pPr marL="342900" indent="-342900">
              <a:spcBef>
                <a:spcPts val="0"/>
              </a:spcBef>
              <a:spcAft>
                <a:spcPts val="600"/>
              </a:spcAft>
              <a:buFont typeface="+mj-lt"/>
              <a:buAutoNum type="arabicPeriod"/>
            </a:pPr>
            <a:r>
              <a:rPr lang="en-US" sz="1400" dirty="0" err="1"/>
              <a:t>Tillgängligheten</a:t>
            </a:r>
            <a:r>
              <a:rPr lang="en-US" sz="1400" dirty="0"/>
              <a:t> i de </a:t>
            </a:r>
            <a:r>
              <a:rPr lang="en-US" sz="1400" dirty="0" err="1"/>
              <a:t>storregionala</a:t>
            </a:r>
            <a:r>
              <a:rPr lang="en-US" sz="1400" dirty="0"/>
              <a:t> </a:t>
            </a:r>
            <a:r>
              <a:rPr lang="en-US" sz="1400" dirty="0" err="1"/>
              <a:t>stråken</a:t>
            </a:r>
            <a:r>
              <a:rPr lang="en-US" sz="1400" dirty="0"/>
              <a:t> in mot Stockholm </a:t>
            </a:r>
            <a:r>
              <a:rPr lang="en-US" sz="1400" dirty="0" err="1"/>
              <a:t>förbättras</a:t>
            </a:r>
            <a:r>
              <a:rPr lang="en-US" sz="1400" dirty="0"/>
              <a:t> </a:t>
            </a:r>
          </a:p>
          <a:p>
            <a:pPr marL="800100" lvl="1" indent="-342900">
              <a:spcAft>
                <a:spcPts val="600"/>
              </a:spcAft>
              <a:buFont typeface="Systemtypsnitt normalt"/>
              <a:buChar char="+"/>
            </a:pPr>
            <a:r>
              <a:rPr lang="en-US" sz="1400" dirty="0"/>
              <a:t>i de </a:t>
            </a:r>
            <a:r>
              <a:rPr lang="en-US" sz="1400" dirty="0" err="1"/>
              <a:t>centrala</a:t>
            </a:r>
            <a:r>
              <a:rPr lang="en-US" sz="1400" dirty="0"/>
              <a:t> </a:t>
            </a:r>
            <a:r>
              <a:rPr lang="en-US" sz="1400" dirty="0" err="1"/>
              <a:t>delarna</a:t>
            </a:r>
            <a:r>
              <a:rPr lang="en-US" sz="1400" dirty="0"/>
              <a:t> av Stockholm</a:t>
            </a:r>
          </a:p>
          <a:p>
            <a:pPr marL="800100" lvl="1" indent="-342900">
              <a:spcAft>
                <a:spcPts val="1200"/>
              </a:spcAft>
              <a:buFont typeface="Systemtypsnitt normalt"/>
              <a:buChar char="+"/>
            </a:pPr>
            <a:r>
              <a:rPr lang="en-US" sz="1400" dirty="0"/>
              <a:t>till/</a:t>
            </a:r>
            <a:r>
              <a:rPr lang="en-US" sz="1400" dirty="0" err="1"/>
              <a:t>från</a:t>
            </a:r>
            <a:r>
              <a:rPr lang="en-US" sz="1400" dirty="0"/>
              <a:t> </a:t>
            </a:r>
            <a:r>
              <a:rPr lang="en-US" sz="1400" dirty="0" err="1"/>
              <a:t>Stockholms</a:t>
            </a:r>
            <a:r>
              <a:rPr lang="en-US" sz="1400" dirty="0"/>
              <a:t> </a:t>
            </a:r>
            <a:r>
              <a:rPr lang="en-US" sz="1400" dirty="0" err="1"/>
              <a:t>regionala</a:t>
            </a:r>
            <a:r>
              <a:rPr lang="en-US" sz="1400" dirty="0"/>
              <a:t> </a:t>
            </a:r>
            <a:r>
              <a:rPr lang="en-US" sz="1400" dirty="0" err="1"/>
              <a:t>stadskärnor</a:t>
            </a:r>
            <a:endParaRPr lang="en-US" sz="1400" dirty="0"/>
          </a:p>
          <a:p>
            <a:pPr marL="342900" indent="-342900">
              <a:spcBef>
                <a:spcPts val="0"/>
              </a:spcBef>
              <a:spcAft>
                <a:spcPts val="1200"/>
              </a:spcAft>
              <a:buFont typeface="+mj-lt"/>
              <a:buAutoNum type="arabicPeriod"/>
            </a:pPr>
            <a:r>
              <a:rPr lang="en-US" sz="1400" dirty="0" err="1"/>
              <a:t>Tillgängligheten</a:t>
            </a:r>
            <a:r>
              <a:rPr lang="en-US" sz="1400" dirty="0"/>
              <a:t> i de </a:t>
            </a:r>
            <a:r>
              <a:rPr lang="en-US" sz="1400" dirty="0" err="1"/>
              <a:t>regionala</a:t>
            </a:r>
            <a:r>
              <a:rPr lang="en-US" sz="1400" dirty="0"/>
              <a:t> </a:t>
            </a:r>
            <a:r>
              <a:rPr lang="en-US" sz="1400" dirty="0" err="1"/>
              <a:t>tvärförbindelserna</a:t>
            </a:r>
            <a:r>
              <a:rPr lang="en-US" sz="1400" dirty="0"/>
              <a:t> </a:t>
            </a:r>
          </a:p>
          <a:p>
            <a:pPr marL="285750" indent="-285750">
              <a:spcBef>
                <a:spcPts val="0"/>
              </a:spcBef>
              <a:spcAft>
                <a:spcPts val="1200"/>
              </a:spcAft>
              <a:buFont typeface="Arial" panose="020B0604020202020204" pitchFamily="34" charset="0"/>
              <a:buChar char="•"/>
            </a:pPr>
            <a:r>
              <a:rPr lang="en-US" sz="1400" dirty="0" err="1"/>
              <a:t>Fokus</a:t>
            </a:r>
            <a:r>
              <a:rPr lang="en-US" sz="1400" dirty="0"/>
              <a:t> </a:t>
            </a:r>
            <a:r>
              <a:rPr lang="en-US" sz="1400" dirty="0" err="1"/>
              <a:t>på</a:t>
            </a:r>
            <a:r>
              <a:rPr lang="en-US" sz="1400" dirty="0"/>
              <a:t> </a:t>
            </a:r>
            <a:r>
              <a:rPr lang="en-US" sz="1400" dirty="0" err="1"/>
              <a:t>en</a:t>
            </a:r>
            <a:r>
              <a:rPr lang="en-US" sz="1400" dirty="0"/>
              <a:t> </a:t>
            </a:r>
            <a:r>
              <a:rPr lang="en-US" sz="1400" dirty="0" err="1"/>
              <a:t>ökad</a:t>
            </a:r>
            <a:r>
              <a:rPr lang="en-US" sz="1400" dirty="0"/>
              <a:t> </a:t>
            </a:r>
            <a:r>
              <a:rPr lang="en-US" sz="1400" dirty="0" err="1"/>
              <a:t>tillgänglighet</a:t>
            </a:r>
            <a:r>
              <a:rPr lang="en-US" sz="1400" dirty="0"/>
              <a:t> och </a:t>
            </a:r>
            <a:r>
              <a:rPr lang="en-US" sz="1400" dirty="0" err="1"/>
              <a:t>sammankoppling</a:t>
            </a:r>
            <a:r>
              <a:rPr lang="en-US" sz="1400" dirty="0"/>
              <a:t> med </a:t>
            </a:r>
            <a:r>
              <a:rPr lang="en-US" sz="1400" dirty="0" err="1"/>
              <a:t>spårtrafiken</a:t>
            </a:r>
            <a:r>
              <a:rPr lang="en-US" sz="1400" dirty="0"/>
              <a:t> </a:t>
            </a:r>
            <a:r>
              <a:rPr lang="en-US" sz="1400" dirty="0" err="1"/>
              <a:t>som</a:t>
            </a:r>
            <a:r>
              <a:rPr lang="en-US" sz="1400" dirty="0"/>
              <a:t> </a:t>
            </a:r>
            <a:r>
              <a:rPr lang="en-US" sz="1400" dirty="0" err="1"/>
              <a:t>grund</a:t>
            </a:r>
            <a:r>
              <a:rPr lang="en-US" sz="1400" dirty="0"/>
              <a:t> – </a:t>
            </a:r>
            <a:r>
              <a:rPr lang="en-US" sz="1400" dirty="0" err="1"/>
              <a:t>utveckla</a:t>
            </a:r>
            <a:r>
              <a:rPr lang="en-US" sz="1400" dirty="0"/>
              <a:t> </a:t>
            </a:r>
            <a:r>
              <a:rPr lang="en-US" sz="1400" dirty="0" err="1"/>
              <a:t>en</a:t>
            </a:r>
            <a:r>
              <a:rPr lang="en-US" sz="1400" dirty="0"/>
              <a:t> </a:t>
            </a:r>
            <a:r>
              <a:rPr lang="en-US" sz="1400" dirty="0" err="1"/>
              <a:t>kvalitativ</a:t>
            </a:r>
            <a:r>
              <a:rPr lang="en-US" sz="1400" dirty="0"/>
              <a:t>, </a:t>
            </a:r>
            <a:r>
              <a:rPr lang="en-US" sz="1400" dirty="0" err="1"/>
              <a:t>kapacitetsstark</a:t>
            </a:r>
            <a:r>
              <a:rPr lang="en-US" sz="1400" dirty="0"/>
              <a:t> </a:t>
            </a:r>
            <a:r>
              <a:rPr lang="en-US" sz="1400" dirty="0" err="1"/>
              <a:t>storregional</a:t>
            </a:r>
            <a:r>
              <a:rPr lang="en-US" sz="1400" dirty="0"/>
              <a:t> </a:t>
            </a:r>
            <a:r>
              <a:rPr lang="en-US" sz="1400" dirty="0" err="1"/>
              <a:t>kollektivtrafik</a:t>
            </a:r>
            <a:endParaRPr lang="en-US" sz="1400" dirty="0"/>
          </a:p>
          <a:p>
            <a:pPr marL="285750" indent="-285750">
              <a:spcBef>
                <a:spcPts val="0"/>
              </a:spcBef>
              <a:spcAft>
                <a:spcPts val="1200"/>
              </a:spcAft>
              <a:buFont typeface="Arial" panose="020B0604020202020204" pitchFamily="34" charset="0"/>
              <a:buChar char="•"/>
            </a:pPr>
            <a:r>
              <a:rPr lang="en-US" sz="1400" dirty="0" err="1"/>
              <a:t>Effektiv</a:t>
            </a:r>
            <a:r>
              <a:rPr lang="en-US" sz="1400" dirty="0"/>
              <a:t> </a:t>
            </a:r>
            <a:r>
              <a:rPr lang="en-US" sz="1400" dirty="0" err="1"/>
              <a:t>godshantering</a:t>
            </a:r>
            <a:r>
              <a:rPr lang="en-US" sz="1400" dirty="0"/>
              <a:t> och </a:t>
            </a:r>
            <a:r>
              <a:rPr lang="en-US" sz="1400" dirty="0" err="1"/>
              <a:t>varuförsörjning</a:t>
            </a:r>
            <a:r>
              <a:rPr lang="en-US" sz="1400" dirty="0"/>
              <a:t>, med </a:t>
            </a:r>
            <a:r>
              <a:rPr lang="en-US" sz="1400" dirty="0" err="1"/>
              <a:t>ökad</a:t>
            </a:r>
            <a:r>
              <a:rPr lang="en-US" sz="1400" dirty="0"/>
              <a:t> </a:t>
            </a:r>
            <a:r>
              <a:rPr lang="en-US" sz="1400" dirty="0" err="1"/>
              <a:t>andel</a:t>
            </a:r>
            <a:r>
              <a:rPr lang="en-US" sz="1400" dirty="0"/>
              <a:t> gods </a:t>
            </a:r>
            <a:r>
              <a:rPr lang="en-US" sz="1400" dirty="0" err="1"/>
              <a:t>på</a:t>
            </a:r>
            <a:r>
              <a:rPr lang="en-US" sz="1400" dirty="0"/>
              <a:t> </a:t>
            </a:r>
            <a:r>
              <a:rPr lang="en-US" sz="1400" dirty="0" err="1"/>
              <a:t>järnväg</a:t>
            </a:r>
            <a:r>
              <a:rPr lang="en-US" sz="1400" dirty="0"/>
              <a:t> och med </a:t>
            </a:r>
            <a:r>
              <a:rPr lang="en-US" sz="1400" dirty="0" err="1"/>
              <a:t>sjöfart</a:t>
            </a:r>
            <a:endParaRPr lang="en-US" sz="1400" dirty="0"/>
          </a:p>
          <a:p>
            <a:pPr marL="285750" indent="-285750">
              <a:spcBef>
                <a:spcPts val="0"/>
              </a:spcBef>
              <a:spcAft>
                <a:spcPts val="1200"/>
              </a:spcAft>
              <a:buFont typeface="Arial" panose="020B0604020202020204" pitchFamily="34" charset="0"/>
              <a:buChar char="•"/>
            </a:pPr>
            <a:r>
              <a:rPr lang="en-US" sz="1400" dirty="0" err="1"/>
              <a:t>Internationell</a:t>
            </a:r>
            <a:r>
              <a:rPr lang="en-US" sz="1400" dirty="0"/>
              <a:t> </a:t>
            </a:r>
            <a:r>
              <a:rPr lang="en-US" sz="1400" dirty="0" err="1"/>
              <a:t>tillgänglighet</a:t>
            </a:r>
            <a:r>
              <a:rPr lang="en-US" sz="1400" dirty="0"/>
              <a:t> och </a:t>
            </a:r>
            <a:r>
              <a:rPr lang="en-US" sz="1400" dirty="0" err="1"/>
              <a:t>konkurrenskraft</a:t>
            </a:r>
            <a:r>
              <a:rPr lang="en-US" sz="1400" dirty="0"/>
              <a:t> </a:t>
            </a:r>
            <a:r>
              <a:rPr lang="en-US" sz="1400" dirty="0" err="1"/>
              <a:t>genom</a:t>
            </a:r>
            <a:r>
              <a:rPr lang="en-US" sz="1400" dirty="0"/>
              <a:t> Arlanda, det </a:t>
            </a:r>
            <a:r>
              <a:rPr lang="en-US" sz="1400" dirty="0" err="1"/>
              <a:t>europeiska</a:t>
            </a:r>
            <a:r>
              <a:rPr lang="en-US" sz="1400" dirty="0"/>
              <a:t> </a:t>
            </a:r>
            <a:r>
              <a:rPr lang="en-US" sz="1400" dirty="0" err="1"/>
              <a:t>transportsystemet</a:t>
            </a:r>
            <a:r>
              <a:rPr lang="en-US" sz="1400" dirty="0"/>
              <a:t> och </a:t>
            </a:r>
            <a:r>
              <a:rPr lang="en-US" sz="1400" dirty="0" err="1"/>
              <a:t>Östersjötrafiken</a:t>
            </a:r>
            <a:endParaRPr lang="en-US" sz="1400" dirty="0"/>
          </a:p>
          <a:p>
            <a:pPr marL="285750" indent="-285750">
              <a:spcBef>
                <a:spcPts val="0"/>
              </a:spcBef>
              <a:spcAft>
                <a:spcPts val="1200"/>
              </a:spcAft>
              <a:buFont typeface="Arial" panose="020B0604020202020204" pitchFamily="34" charset="0"/>
              <a:buChar char="•"/>
            </a:pPr>
            <a:r>
              <a:rPr lang="en-US" sz="1400" dirty="0" err="1"/>
              <a:t>Stabila</a:t>
            </a:r>
            <a:r>
              <a:rPr lang="en-US" sz="1400" dirty="0"/>
              <a:t> och </a:t>
            </a:r>
            <a:r>
              <a:rPr lang="en-US" sz="1400" dirty="0" err="1"/>
              <a:t>långsiktiga</a:t>
            </a:r>
            <a:r>
              <a:rPr lang="en-US" sz="1400" dirty="0"/>
              <a:t> </a:t>
            </a:r>
            <a:r>
              <a:rPr lang="en-US" sz="1400" dirty="0" err="1"/>
              <a:t>förutsättningar</a:t>
            </a:r>
            <a:r>
              <a:rPr lang="en-US" sz="1400" dirty="0"/>
              <a:t> </a:t>
            </a:r>
            <a:r>
              <a:rPr lang="en-US" sz="1400" dirty="0" err="1"/>
              <a:t>för</a:t>
            </a:r>
            <a:r>
              <a:rPr lang="en-US" sz="1400" dirty="0"/>
              <a:t> </a:t>
            </a:r>
            <a:r>
              <a:rPr lang="en-US" sz="1400" dirty="0" err="1"/>
              <a:t>Gotlands</a:t>
            </a:r>
            <a:r>
              <a:rPr lang="en-US" sz="1400" dirty="0"/>
              <a:t> transporter</a:t>
            </a:r>
          </a:p>
          <a:p>
            <a:pPr>
              <a:spcBef>
                <a:spcPts val="0"/>
              </a:spcBef>
              <a:spcAft>
                <a:spcPts val="1200"/>
              </a:spcAft>
            </a:pPr>
            <a:endParaRPr lang="en-US" dirty="0"/>
          </a:p>
        </p:txBody>
      </p:sp>
      <p:pic>
        <p:nvPicPr>
          <p:cNvPr id="3" name="Bildobjekt 2" descr="En bild som visar man, snö, grupp, promenerar&#10;&#10;Automatiskt genererad beskrivning">
            <a:extLst>
              <a:ext uri="{FF2B5EF4-FFF2-40B4-BE49-F238E27FC236}">
                <a16:creationId xmlns:a16="http://schemas.microsoft.com/office/drawing/2014/main" id="{3D08E675-6397-AB41-9E20-AE51E7682C97}"/>
              </a:ext>
            </a:extLst>
          </p:cNvPr>
          <p:cNvPicPr>
            <a:picLocks noChangeAspect="1"/>
          </p:cNvPicPr>
          <p:nvPr/>
        </p:nvPicPr>
        <p:blipFill rotWithShape="1">
          <a:blip r:embed="rId3"/>
          <a:srcRect l="35878" r="14758"/>
          <a:stretch/>
        </p:blipFill>
        <p:spPr>
          <a:xfrm>
            <a:off x="0" y="0"/>
            <a:ext cx="4125433" cy="5571461"/>
          </a:xfrm>
          <a:prstGeom prst="rect">
            <a:avLst/>
          </a:prstGeom>
        </p:spPr>
      </p:pic>
    </p:spTree>
    <p:extLst>
      <p:ext uri="{BB962C8B-B14F-4D97-AF65-F5344CB8AC3E}">
        <p14:creationId xmlns:p14="http://schemas.microsoft.com/office/powerpoint/2010/main" val="110335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B5F9C8BB-6993-B647-A3D6-65F3253FBF22}"/>
              </a:ext>
            </a:extLst>
          </p:cNvPr>
          <p:cNvSpPr txBox="1"/>
          <p:nvPr/>
        </p:nvSpPr>
        <p:spPr>
          <a:xfrm>
            <a:off x="223411" y="442439"/>
            <a:ext cx="4741234" cy="666786"/>
          </a:xfrm>
          <a:prstGeom prst="rect">
            <a:avLst/>
          </a:prstGeom>
          <a:noFill/>
        </p:spPr>
        <p:txBody>
          <a:bodyPr wrap="none" rtlCol="0">
            <a:spAutoFit/>
          </a:bodyPr>
          <a:lstStyle/>
          <a:p>
            <a:pPr defTabSz="609539">
              <a:defRPr/>
            </a:pPr>
            <a:r>
              <a:rPr lang="sv-SE" sz="3733" b="1">
                <a:solidFill>
                  <a:prstClr val="black"/>
                </a:solidFill>
                <a:latin typeface="Calibri" panose="020F0502020204030204"/>
              </a:rPr>
              <a:t>Strategier och åtgärder</a:t>
            </a:r>
          </a:p>
        </p:txBody>
      </p:sp>
      <p:graphicFrame>
        <p:nvGraphicFramePr>
          <p:cNvPr id="5" name="Diagram 4">
            <a:extLst>
              <a:ext uri="{FF2B5EF4-FFF2-40B4-BE49-F238E27FC236}">
                <a16:creationId xmlns:a16="http://schemas.microsoft.com/office/drawing/2014/main" id="{6B287071-747C-E24B-86B9-3E08364EDEED}"/>
              </a:ext>
            </a:extLst>
          </p:cNvPr>
          <p:cNvGraphicFramePr/>
          <p:nvPr/>
        </p:nvGraphicFramePr>
        <p:xfrm>
          <a:off x="223411" y="1391230"/>
          <a:ext cx="5226420" cy="1770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C0C4DA9F-07C9-7644-AB0B-5FA7F4DA3E57}"/>
              </a:ext>
            </a:extLst>
          </p:cNvPr>
          <p:cNvGraphicFramePr/>
          <p:nvPr/>
        </p:nvGraphicFramePr>
        <p:xfrm>
          <a:off x="223412" y="3429000"/>
          <a:ext cx="5226421" cy="9117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A765934F-27DB-6E49-8BAD-D55F27A3F933}"/>
              </a:ext>
            </a:extLst>
          </p:cNvPr>
          <p:cNvGraphicFramePr/>
          <p:nvPr/>
        </p:nvGraphicFramePr>
        <p:xfrm>
          <a:off x="223412" y="4608308"/>
          <a:ext cx="5226421" cy="9305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a:extLst>
              <a:ext uri="{FF2B5EF4-FFF2-40B4-BE49-F238E27FC236}">
                <a16:creationId xmlns:a16="http://schemas.microsoft.com/office/drawing/2014/main" id="{BA6ABD59-A13A-AC4E-99AB-9B6931F865CD}"/>
              </a:ext>
            </a:extLst>
          </p:cNvPr>
          <p:cNvGraphicFramePr/>
          <p:nvPr/>
        </p:nvGraphicFramePr>
        <p:xfrm>
          <a:off x="6096000" y="1148944"/>
          <a:ext cx="5226420" cy="120805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3" name="Diagram 12">
            <a:extLst>
              <a:ext uri="{FF2B5EF4-FFF2-40B4-BE49-F238E27FC236}">
                <a16:creationId xmlns:a16="http://schemas.microsoft.com/office/drawing/2014/main" id="{DCF8D428-D852-F64F-8F8E-0A9902B195C7}"/>
              </a:ext>
            </a:extLst>
          </p:cNvPr>
          <p:cNvGraphicFramePr/>
          <p:nvPr/>
        </p:nvGraphicFramePr>
        <p:xfrm>
          <a:off x="6096000" y="2491469"/>
          <a:ext cx="5226420" cy="93053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4" name="Diagram 13">
            <a:extLst>
              <a:ext uri="{FF2B5EF4-FFF2-40B4-BE49-F238E27FC236}">
                <a16:creationId xmlns:a16="http://schemas.microsoft.com/office/drawing/2014/main" id="{5A36A830-380B-FB47-8C1B-B22DAD30D812}"/>
              </a:ext>
            </a:extLst>
          </p:cNvPr>
          <p:cNvGraphicFramePr/>
          <p:nvPr/>
        </p:nvGraphicFramePr>
        <p:xfrm>
          <a:off x="6095998" y="3543572"/>
          <a:ext cx="5226422" cy="930536"/>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8" name="Diagram 17">
            <a:extLst>
              <a:ext uri="{FF2B5EF4-FFF2-40B4-BE49-F238E27FC236}">
                <a16:creationId xmlns:a16="http://schemas.microsoft.com/office/drawing/2014/main" id="{3B17D9EB-33D2-EC41-AD39-03F2D0B020C1}"/>
              </a:ext>
            </a:extLst>
          </p:cNvPr>
          <p:cNvGraphicFramePr/>
          <p:nvPr/>
        </p:nvGraphicFramePr>
        <p:xfrm>
          <a:off x="6095998" y="4608308"/>
          <a:ext cx="5226422" cy="930536"/>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Tree>
    <p:extLst>
      <p:ext uri="{BB962C8B-B14F-4D97-AF65-F5344CB8AC3E}">
        <p14:creationId xmlns:p14="http://schemas.microsoft.com/office/powerpoint/2010/main" val="2979041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B5F9C8BB-6993-B647-A3D6-65F3253FBF22}"/>
              </a:ext>
            </a:extLst>
          </p:cNvPr>
          <p:cNvSpPr txBox="1"/>
          <p:nvPr/>
        </p:nvSpPr>
        <p:spPr>
          <a:xfrm>
            <a:off x="223411" y="442439"/>
            <a:ext cx="9125960" cy="707886"/>
          </a:xfrm>
          <a:prstGeom prst="rect">
            <a:avLst/>
          </a:prstGeom>
          <a:noFill/>
        </p:spPr>
        <p:txBody>
          <a:bodyPr wrap="none" rtlCol="0">
            <a:spAutoFit/>
          </a:bodyPr>
          <a:lstStyle/>
          <a:p>
            <a:pPr defTabSz="609555">
              <a:defRPr/>
            </a:pPr>
            <a:r>
              <a:rPr lang="sv-SE" sz="4000" b="1"/>
              <a:t>Ingångna avtal ska gälla – </a:t>
            </a:r>
            <a:r>
              <a:rPr lang="sv-SE" sz="4000" b="1" i="1"/>
              <a:t>Lagt kort ligger!</a:t>
            </a:r>
            <a:endParaRPr lang="en-US" sz="3200" i="1">
              <a:solidFill>
                <a:prstClr val="black"/>
              </a:solidFill>
              <a:cs typeface="Calibri"/>
            </a:endParaRPr>
          </a:p>
        </p:txBody>
      </p:sp>
      <p:pic>
        <p:nvPicPr>
          <p:cNvPr id="9" name="Bildobjekt 8" descr="En bild som visar drottning, text&#10;&#10;Automatiskt genererad beskrivning">
            <a:extLst>
              <a:ext uri="{FF2B5EF4-FFF2-40B4-BE49-F238E27FC236}">
                <a16:creationId xmlns:a16="http://schemas.microsoft.com/office/drawing/2014/main" id="{4A1BCF58-A58B-6440-BA5D-94AB30456205}"/>
              </a:ext>
            </a:extLst>
          </p:cNvPr>
          <p:cNvPicPr>
            <a:picLocks noChangeAspect="1"/>
          </p:cNvPicPr>
          <p:nvPr/>
        </p:nvPicPr>
        <p:blipFill>
          <a:blip r:embed="rId3"/>
          <a:stretch>
            <a:fillRect/>
          </a:stretch>
        </p:blipFill>
        <p:spPr>
          <a:xfrm>
            <a:off x="223411" y="1961707"/>
            <a:ext cx="3779160" cy="2934585"/>
          </a:xfrm>
          <a:prstGeom prst="rect">
            <a:avLst/>
          </a:prstGeom>
        </p:spPr>
      </p:pic>
      <p:sp>
        <p:nvSpPr>
          <p:cNvPr id="27" name="textruta 26">
            <a:extLst>
              <a:ext uri="{FF2B5EF4-FFF2-40B4-BE49-F238E27FC236}">
                <a16:creationId xmlns:a16="http://schemas.microsoft.com/office/drawing/2014/main" id="{8576B2D7-A87A-1848-9858-2A9D880085D0}"/>
              </a:ext>
            </a:extLst>
          </p:cNvPr>
          <p:cNvSpPr txBox="1"/>
          <p:nvPr/>
        </p:nvSpPr>
        <p:spPr>
          <a:xfrm>
            <a:off x="4316819" y="1467291"/>
            <a:ext cx="7293933" cy="3891517"/>
          </a:xfrm>
          <a:prstGeom prst="rect">
            <a:avLst/>
          </a:prstGeom>
          <a:noFill/>
        </p:spPr>
        <p:txBody>
          <a:bodyPr wrap="square" lIns="90000" numCol="2" spcCol="180000" rtlCol="0">
            <a:noAutofit/>
          </a:bodyPr>
          <a:lstStyle/>
          <a:p>
            <a:pPr marL="285750" indent="-285750">
              <a:spcAft>
                <a:spcPts val="600"/>
              </a:spcAft>
              <a:buFont typeface="Zapf Dingbats"/>
              <a:buChar char="✤"/>
            </a:pPr>
            <a:r>
              <a:rPr lang="sv-SE" sz="1600" b="1"/>
              <a:t>Ostlänken: </a:t>
            </a:r>
            <a:r>
              <a:rPr lang="sv-SE" sz="1600"/>
              <a:t>Ny järnväg Järna-Linköping, med tillhörande stationer. </a:t>
            </a:r>
          </a:p>
          <a:p>
            <a:pPr marL="285750" indent="-285750">
              <a:spcAft>
                <a:spcPts val="600"/>
              </a:spcAft>
              <a:buFont typeface="Zapf Dingbats"/>
              <a:buChar char="✤"/>
            </a:pPr>
            <a:r>
              <a:rPr lang="sv-SE" sz="1600" b="1"/>
              <a:t>Ostkustbanan: </a:t>
            </a:r>
            <a:r>
              <a:rPr lang="sv-SE" sz="1600"/>
              <a:t>Två nya spår på sträckan Uppsala-Myrbacken, dvs. fyra spår hela sträckan Stockholm-Uppsala. </a:t>
            </a:r>
          </a:p>
          <a:p>
            <a:pPr marL="285750" indent="-285750">
              <a:spcAft>
                <a:spcPts val="600"/>
              </a:spcAft>
              <a:buFont typeface="Zapf Dingbats"/>
              <a:buChar char="✤"/>
            </a:pPr>
            <a:r>
              <a:rPr lang="sv-SE" sz="1600" b="1" err="1"/>
              <a:t>Mälarbanan</a:t>
            </a:r>
            <a:r>
              <a:rPr lang="sv-SE" sz="1600" b="1"/>
              <a:t>: </a:t>
            </a:r>
            <a:r>
              <a:rPr lang="sv-SE" sz="1600"/>
              <a:t>Utbyggnad till </a:t>
            </a:r>
            <a:r>
              <a:rPr lang="sv-SE" sz="1600" err="1"/>
              <a:t>fyrspår</a:t>
            </a:r>
            <a:r>
              <a:rPr lang="sv-SE" sz="1600"/>
              <a:t> </a:t>
            </a:r>
            <a:r>
              <a:rPr lang="sv-SE" sz="1600" err="1"/>
              <a:t>Tomteboda</a:t>
            </a:r>
            <a:r>
              <a:rPr lang="sv-SE" sz="1600"/>
              <a:t>-Kallhäll samt ny station för regionaltåg i Barkarby.</a:t>
            </a:r>
          </a:p>
          <a:p>
            <a:pPr marL="285750" indent="-285750">
              <a:spcAft>
                <a:spcPts val="600"/>
              </a:spcAft>
              <a:buFont typeface="Zapf Dingbats"/>
              <a:buChar char="✤"/>
            </a:pPr>
            <a:r>
              <a:rPr lang="sv-SE" sz="1600" b="1"/>
              <a:t>Stockholms C: </a:t>
            </a:r>
            <a:r>
              <a:rPr lang="sv-SE" sz="1600"/>
              <a:t>Anpassningar efter Citybanans färdigställande.</a:t>
            </a:r>
          </a:p>
          <a:p>
            <a:pPr marL="285750" indent="-285750">
              <a:spcAft>
                <a:spcPts val="600"/>
              </a:spcAft>
              <a:buFont typeface="Zapf Dingbats"/>
              <a:buChar char="✤"/>
            </a:pPr>
            <a:r>
              <a:rPr lang="sv-SE" sz="1600" b="1"/>
              <a:t>Hallsberg-</a:t>
            </a:r>
            <a:r>
              <a:rPr lang="sv-SE" sz="1600" b="1" err="1"/>
              <a:t>Degerön</a:t>
            </a:r>
            <a:r>
              <a:rPr lang="sv-SE" sz="1600" b="1"/>
              <a:t>: </a:t>
            </a:r>
            <a:r>
              <a:rPr lang="sv-SE" sz="1600"/>
              <a:t>Utbyggnad till dubbelspår.</a:t>
            </a:r>
          </a:p>
          <a:p>
            <a:pPr marL="285750" indent="-285750">
              <a:spcAft>
                <a:spcPts val="600"/>
              </a:spcAft>
              <a:buFont typeface="Zapf Dingbats"/>
              <a:buChar char="✤"/>
            </a:pPr>
            <a:r>
              <a:rPr lang="sv-SE" sz="1600" b="1"/>
              <a:t>E4 Förbifart Stockholm: </a:t>
            </a:r>
            <a:r>
              <a:rPr lang="sv-SE" sz="1600"/>
              <a:t>Ny sträckning från Kungens Kurva till </a:t>
            </a:r>
            <a:r>
              <a:rPr lang="sv-SE" sz="1600" err="1"/>
              <a:t>Häggvik</a:t>
            </a:r>
            <a:r>
              <a:rPr lang="sv-SE" sz="1600"/>
              <a:t>.</a:t>
            </a:r>
          </a:p>
          <a:p>
            <a:pPr marL="285750" indent="-285750">
              <a:spcAft>
                <a:spcPts val="600"/>
              </a:spcAft>
              <a:buFont typeface="Zapf Dingbats"/>
              <a:buChar char="✤"/>
            </a:pPr>
            <a:r>
              <a:rPr lang="sv-SE" sz="1600" b="1"/>
              <a:t>E22 Förbifart Söderköping: </a:t>
            </a:r>
            <a:r>
              <a:rPr lang="sv-SE" sz="1600"/>
              <a:t>Ny sträckning och mötesfri väg väster om Söderköping.</a:t>
            </a:r>
          </a:p>
          <a:p>
            <a:pPr marL="285750" indent="-285750">
              <a:spcAft>
                <a:spcPts val="600"/>
              </a:spcAft>
              <a:buFont typeface="Zapf Dingbats"/>
              <a:buChar char="✤"/>
            </a:pPr>
            <a:r>
              <a:rPr lang="sv-SE" sz="1600" b="1"/>
              <a:t>E18: </a:t>
            </a:r>
            <a:r>
              <a:rPr lang="sv-SE" sz="1600"/>
              <a:t>Kapacitetsökning på sträckan Köping – Västjädra, för ökad framkomlighet och trafik-säkerhet.</a:t>
            </a:r>
          </a:p>
          <a:p>
            <a:pPr marL="285750" indent="-285750">
              <a:spcAft>
                <a:spcPts val="600"/>
              </a:spcAft>
              <a:buFont typeface="Zapf Dingbats"/>
              <a:buChar char="✤"/>
            </a:pPr>
            <a:r>
              <a:rPr lang="sv-SE" sz="1600" b="1"/>
              <a:t>Tvärförbindelse Södertörn: </a:t>
            </a:r>
            <a:r>
              <a:rPr lang="sv-SE" sz="1600"/>
              <a:t>Ny väg och stärkt kapacitet i anslutning till Norvik.</a:t>
            </a:r>
          </a:p>
          <a:p>
            <a:pPr marL="285750" indent="-285750">
              <a:spcAft>
                <a:spcPts val="600"/>
              </a:spcAft>
              <a:buFont typeface="Zapf Dingbats"/>
              <a:buChar char="✤"/>
            </a:pPr>
            <a:r>
              <a:rPr lang="sv-SE" sz="1600" b="1"/>
              <a:t>Farled Södertälje-Landsort: </a:t>
            </a:r>
            <a:r>
              <a:rPr lang="sv-SE" sz="1600"/>
              <a:t>Ökad kapacitet, tillgänglighet och säkerhet.</a:t>
            </a:r>
            <a:endParaRPr lang="sv-SE" sz="1400"/>
          </a:p>
          <a:p>
            <a:pPr marL="285750" indent="-285750">
              <a:spcAft>
                <a:spcPts val="600"/>
              </a:spcAft>
              <a:buFont typeface="Zapf Dingbats"/>
              <a:buChar char="✤"/>
            </a:pPr>
            <a:r>
              <a:rPr lang="sv-SE" sz="1600"/>
              <a:t>…och fler därtill.</a:t>
            </a:r>
          </a:p>
        </p:txBody>
      </p:sp>
      <p:sp>
        <p:nvSpPr>
          <p:cNvPr id="7" name="textruta 6">
            <a:extLst>
              <a:ext uri="{FF2B5EF4-FFF2-40B4-BE49-F238E27FC236}">
                <a16:creationId xmlns:a16="http://schemas.microsoft.com/office/drawing/2014/main" id="{6A2C03A1-E036-49D4-861B-85BC0CC0BD52}"/>
              </a:ext>
            </a:extLst>
          </p:cNvPr>
          <p:cNvSpPr txBox="1"/>
          <p:nvPr/>
        </p:nvSpPr>
        <p:spPr>
          <a:xfrm>
            <a:off x="223411" y="127035"/>
            <a:ext cx="4537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srgbClr val="FF0000"/>
                </a:solidFill>
                <a:latin typeface="Calibri" panose="020F0502020204030204"/>
              </a:rPr>
              <a:t>Prioriterade behov för framtidens resor</a:t>
            </a:r>
          </a:p>
        </p:txBody>
      </p:sp>
    </p:spTree>
    <p:extLst>
      <p:ext uri="{BB962C8B-B14F-4D97-AF65-F5344CB8AC3E}">
        <p14:creationId xmlns:p14="http://schemas.microsoft.com/office/powerpoint/2010/main" val="60752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E9745B45-7C81-493F-AD57-4B4E02DFAE53}"/>
              </a:ext>
            </a:extLst>
          </p:cNvPr>
          <p:cNvSpPr txBox="1"/>
          <p:nvPr/>
        </p:nvSpPr>
        <p:spPr>
          <a:xfrm>
            <a:off x="223410" y="1318173"/>
            <a:ext cx="6531649" cy="4031873"/>
          </a:xfrm>
          <a:prstGeom prst="rect">
            <a:avLst/>
          </a:prstGeom>
          <a:noFill/>
        </p:spPr>
        <p:txBody>
          <a:bodyPr wrap="square" rtlCol="0">
            <a:spAutoFit/>
          </a:bodyPr>
          <a:lstStyle/>
          <a:p>
            <a:pPr marL="285750" indent="-285750">
              <a:lnSpc>
                <a:spcPct val="100000"/>
              </a:lnSpc>
              <a:spcBef>
                <a:spcPts val="0"/>
              </a:spcBef>
              <a:spcAft>
                <a:spcPts val="1200"/>
              </a:spcAft>
              <a:buFont typeface="Arial" panose="020B0604020202020204" pitchFamily="34" charset="0"/>
              <a:buChar char="•"/>
            </a:pPr>
            <a:r>
              <a:rPr lang="sv-FI" sz="2800" dirty="0"/>
              <a:t>Ostkustbanan</a:t>
            </a:r>
          </a:p>
          <a:p>
            <a:pPr marL="285750" indent="-285750">
              <a:lnSpc>
                <a:spcPct val="100000"/>
              </a:lnSpc>
              <a:spcBef>
                <a:spcPts val="0"/>
              </a:spcBef>
              <a:spcAft>
                <a:spcPts val="1200"/>
              </a:spcAft>
              <a:buFont typeface="Arial" panose="020B0604020202020204" pitchFamily="34" charset="0"/>
              <a:buChar char="•"/>
            </a:pPr>
            <a:r>
              <a:rPr lang="sv-FI" sz="2800" dirty="0" err="1"/>
              <a:t>Mälarbanan</a:t>
            </a:r>
            <a:endParaRPr lang="sv-FI" sz="2800" dirty="0"/>
          </a:p>
          <a:p>
            <a:pPr marL="285750" indent="-285750">
              <a:lnSpc>
                <a:spcPct val="100000"/>
              </a:lnSpc>
              <a:spcBef>
                <a:spcPts val="0"/>
              </a:spcBef>
              <a:spcAft>
                <a:spcPts val="1200"/>
              </a:spcAft>
              <a:buFont typeface="Arial" panose="020B0604020202020204" pitchFamily="34" charset="0"/>
              <a:buChar char="•"/>
            </a:pPr>
            <a:r>
              <a:rPr lang="sv-FI" sz="2800" dirty="0"/>
              <a:t>Svealandsbanan</a:t>
            </a:r>
          </a:p>
          <a:p>
            <a:pPr marL="285750" indent="-285750">
              <a:lnSpc>
                <a:spcPct val="100000"/>
              </a:lnSpc>
              <a:spcBef>
                <a:spcPts val="0"/>
              </a:spcBef>
              <a:spcAft>
                <a:spcPts val="1200"/>
              </a:spcAft>
              <a:buFont typeface="Arial" panose="020B0604020202020204" pitchFamily="34" charset="0"/>
              <a:buChar char="•"/>
            </a:pPr>
            <a:r>
              <a:rPr lang="sv-FI" sz="2800" dirty="0"/>
              <a:t>Hallsbergs gods- och personbangård</a:t>
            </a:r>
          </a:p>
          <a:p>
            <a:pPr marL="285750" indent="-285750">
              <a:lnSpc>
                <a:spcPct val="100000"/>
              </a:lnSpc>
              <a:spcBef>
                <a:spcPts val="0"/>
              </a:spcBef>
              <a:spcAft>
                <a:spcPts val="1200"/>
              </a:spcAft>
              <a:buFont typeface="Arial" panose="020B0604020202020204" pitchFamily="34" charset="0"/>
              <a:buChar char="•"/>
            </a:pPr>
            <a:r>
              <a:rPr lang="sv-FI" sz="2800" dirty="0"/>
              <a:t>E4</a:t>
            </a:r>
          </a:p>
          <a:p>
            <a:pPr marL="285750" indent="-285750">
              <a:lnSpc>
                <a:spcPct val="100000"/>
              </a:lnSpc>
              <a:spcBef>
                <a:spcPts val="0"/>
              </a:spcBef>
              <a:spcAft>
                <a:spcPts val="1200"/>
              </a:spcAft>
              <a:buFont typeface="Arial" panose="020B0604020202020204" pitchFamily="34" charset="0"/>
              <a:buChar char="•"/>
            </a:pPr>
            <a:r>
              <a:rPr lang="sv-FI" sz="2800" dirty="0"/>
              <a:t>Hjulstabron</a:t>
            </a:r>
          </a:p>
          <a:p>
            <a:pPr marL="285750" indent="-285750">
              <a:spcAft>
                <a:spcPts val="1200"/>
              </a:spcAft>
              <a:buFont typeface="Arial" panose="020B0604020202020204" pitchFamily="34" charset="0"/>
              <a:buChar char="•"/>
            </a:pPr>
            <a:r>
              <a:rPr lang="sv-FI" sz="2800" dirty="0"/>
              <a:t>Trimningspaket</a:t>
            </a:r>
          </a:p>
        </p:txBody>
      </p:sp>
      <p:pic>
        <p:nvPicPr>
          <p:cNvPr id="16" name="Bildobjekt 15" descr="En bild som visar utomhus, spår, tåg, gräs&#10;&#10;Automatiskt genererad beskrivning">
            <a:extLst>
              <a:ext uri="{FF2B5EF4-FFF2-40B4-BE49-F238E27FC236}">
                <a16:creationId xmlns:a16="http://schemas.microsoft.com/office/drawing/2014/main" id="{0051B98C-8BE5-45C6-963F-7AA1D8B7A82E}"/>
              </a:ext>
            </a:extLst>
          </p:cNvPr>
          <p:cNvPicPr>
            <a:picLocks noChangeAspect="1"/>
          </p:cNvPicPr>
          <p:nvPr/>
        </p:nvPicPr>
        <p:blipFill rotWithShape="1">
          <a:blip r:embed="rId3">
            <a:extLst>
              <a:ext uri="{28A0092B-C50C-407E-A947-70E740481C1C}">
                <a14:useLocalDpi xmlns:a14="http://schemas.microsoft.com/office/drawing/2010/main" val="0"/>
              </a:ext>
            </a:extLst>
          </a:blip>
          <a:srcRect l="7352" t="37395" b="29406"/>
          <a:stretch/>
        </p:blipFill>
        <p:spPr>
          <a:xfrm>
            <a:off x="6755060" y="3578948"/>
            <a:ext cx="5436940" cy="1093017"/>
          </a:xfrm>
          <a:prstGeom prst="rect">
            <a:avLst/>
          </a:prstGeom>
        </p:spPr>
      </p:pic>
      <p:pic>
        <p:nvPicPr>
          <p:cNvPr id="19" name="Bildobjekt 18">
            <a:extLst>
              <a:ext uri="{FF2B5EF4-FFF2-40B4-BE49-F238E27FC236}">
                <a16:creationId xmlns:a16="http://schemas.microsoft.com/office/drawing/2014/main" id="{1C6DECF5-E31D-4B98-872B-BCEFB6E2F996}"/>
              </a:ext>
            </a:extLst>
          </p:cNvPr>
          <p:cNvPicPr>
            <a:picLocks noChangeAspect="1"/>
          </p:cNvPicPr>
          <p:nvPr/>
        </p:nvPicPr>
        <p:blipFill rotWithShape="1">
          <a:blip r:embed="rId4"/>
          <a:srcRect l="1" t="21999" r="1" b="7799"/>
          <a:stretch/>
        </p:blipFill>
        <p:spPr>
          <a:xfrm>
            <a:off x="6755060" y="1318173"/>
            <a:ext cx="5436940" cy="1170502"/>
          </a:xfrm>
          <a:prstGeom prst="rect">
            <a:avLst/>
          </a:prstGeom>
        </p:spPr>
      </p:pic>
      <p:pic>
        <p:nvPicPr>
          <p:cNvPr id="21" name="Bildobjekt 20" descr="En bild som visar utomhus, motor&#10;&#10;Automatiskt genererad beskrivning">
            <a:extLst>
              <a:ext uri="{FF2B5EF4-FFF2-40B4-BE49-F238E27FC236}">
                <a16:creationId xmlns:a16="http://schemas.microsoft.com/office/drawing/2014/main" id="{6F9BDFA8-9041-44E3-AD8A-78B9C937537B}"/>
              </a:ext>
            </a:extLst>
          </p:cNvPr>
          <p:cNvPicPr>
            <a:picLocks noChangeAspect="1"/>
          </p:cNvPicPr>
          <p:nvPr/>
        </p:nvPicPr>
        <p:blipFill rotWithShape="1">
          <a:blip r:embed="rId5">
            <a:extLst>
              <a:ext uri="{28A0092B-C50C-407E-A947-70E740481C1C}">
                <a14:useLocalDpi xmlns:a14="http://schemas.microsoft.com/office/drawing/2010/main" val="0"/>
              </a:ext>
            </a:extLst>
          </a:blip>
          <a:srcRect l="-149" t="40500" r="1" b="19233"/>
          <a:stretch/>
        </p:blipFill>
        <p:spPr>
          <a:xfrm>
            <a:off x="6755060" y="4671965"/>
            <a:ext cx="5436940" cy="1093017"/>
          </a:xfrm>
          <a:prstGeom prst="rect">
            <a:avLst/>
          </a:prstGeom>
        </p:spPr>
      </p:pic>
      <p:pic>
        <p:nvPicPr>
          <p:cNvPr id="22" name="Bildobjekt 21" descr="En bild som visar utomhus, vatten, väg, båt&#10;&#10;Automatiskt genererad beskrivning">
            <a:extLst>
              <a:ext uri="{FF2B5EF4-FFF2-40B4-BE49-F238E27FC236}">
                <a16:creationId xmlns:a16="http://schemas.microsoft.com/office/drawing/2014/main" id="{0EF82873-1CC5-4607-A96D-0EF717A3B199}"/>
              </a:ext>
            </a:extLst>
          </p:cNvPr>
          <p:cNvPicPr>
            <a:picLocks noChangeAspect="1"/>
          </p:cNvPicPr>
          <p:nvPr/>
        </p:nvPicPr>
        <p:blipFill rotWithShape="1">
          <a:blip r:embed="rId6"/>
          <a:srcRect l="799" t="34837" r="-1"/>
          <a:stretch/>
        </p:blipFill>
        <p:spPr>
          <a:xfrm>
            <a:off x="6755060" y="5764982"/>
            <a:ext cx="5436940" cy="1093017"/>
          </a:xfrm>
          <a:prstGeom prst="rect">
            <a:avLst/>
          </a:prstGeom>
        </p:spPr>
      </p:pic>
      <p:pic>
        <p:nvPicPr>
          <p:cNvPr id="18" name="Bildobjekt 17" descr="En bild som visar utomhus, spår, gräs, byggnad&#10;&#10;Automatiskt genererad beskrivning">
            <a:extLst>
              <a:ext uri="{FF2B5EF4-FFF2-40B4-BE49-F238E27FC236}">
                <a16:creationId xmlns:a16="http://schemas.microsoft.com/office/drawing/2014/main" id="{61BE590C-1A22-4CC2-BE56-8164B3B073E6}"/>
              </a:ext>
            </a:extLst>
          </p:cNvPr>
          <p:cNvPicPr>
            <a:picLocks noChangeAspect="1"/>
          </p:cNvPicPr>
          <p:nvPr/>
        </p:nvPicPr>
        <p:blipFill rotWithShape="1">
          <a:blip r:embed="rId7"/>
          <a:srcRect l="8186" t="6030" r="323" b="57483"/>
          <a:stretch/>
        </p:blipFill>
        <p:spPr>
          <a:xfrm>
            <a:off x="6755060" y="2408447"/>
            <a:ext cx="5436940" cy="1170502"/>
          </a:xfrm>
          <a:prstGeom prst="rect">
            <a:avLst/>
          </a:prstGeom>
        </p:spPr>
      </p:pic>
      <p:pic>
        <p:nvPicPr>
          <p:cNvPr id="20" name="Bildobjekt 19">
            <a:extLst>
              <a:ext uri="{FF2B5EF4-FFF2-40B4-BE49-F238E27FC236}">
                <a16:creationId xmlns:a16="http://schemas.microsoft.com/office/drawing/2014/main" id="{C1F60FC9-B1A0-4B6B-B48F-84276A16E669}"/>
              </a:ext>
            </a:extLst>
          </p:cNvPr>
          <p:cNvPicPr>
            <a:picLocks noChangeAspect="1"/>
          </p:cNvPicPr>
          <p:nvPr/>
        </p:nvPicPr>
        <p:blipFill rotWithShape="1">
          <a:blip r:embed="rId8"/>
          <a:srcRect l="19" t="18955" r="-1" b="31603"/>
          <a:stretch/>
        </p:blipFill>
        <p:spPr>
          <a:xfrm>
            <a:off x="6755060" y="-17287"/>
            <a:ext cx="5466728" cy="1338204"/>
          </a:xfrm>
          <a:prstGeom prst="rect">
            <a:avLst/>
          </a:prstGeom>
        </p:spPr>
      </p:pic>
      <p:sp>
        <p:nvSpPr>
          <p:cNvPr id="23" name="textruta 22">
            <a:extLst>
              <a:ext uri="{FF2B5EF4-FFF2-40B4-BE49-F238E27FC236}">
                <a16:creationId xmlns:a16="http://schemas.microsoft.com/office/drawing/2014/main" id="{C0BD7551-E1A4-49CB-8CC7-494D89A84419}"/>
              </a:ext>
            </a:extLst>
          </p:cNvPr>
          <p:cNvSpPr txBox="1"/>
          <p:nvPr/>
        </p:nvSpPr>
        <p:spPr>
          <a:xfrm>
            <a:off x="223411" y="442439"/>
            <a:ext cx="3805209" cy="707886"/>
          </a:xfrm>
          <a:prstGeom prst="rect">
            <a:avLst/>
          </a:prstGeom>
          <a:noFill/>
        </p:spPr>
        <p:txBody>
          <a:bodyPr wrap="none" rtlCol="0">
            <a:spAutoFit/>
          </a:bodyPr>
          <a:lstStyle/>
          <a:p>
            <a:pPr defTabSz="609555">
              <a:defRPr/>
            </a:pPr>
            <a:r>
              <a:rPr lang="sv-SE" sz="4000" b="1" dirty="0"/>
              <a:t>Sju prioriteringar</a:t>
            </a:r>
            <a:endParaRPr lang="en-US" sz="3200" dirty="0">
              <a:solidFill>
                <a:prstClr val="black"/>
              </a:solidFill>
              <a:cs typeface="Calibri"/>
            </a:endParaRPr>
          </a:p>
        </p:txBody>
      </p:sp>
      <p:sp>
        <p:nvSpPr>
          <p:cNvPr id="24" name="textruta 23">
            <a:extLst>
              <a:ext uri="{FF2B5EF4-FFF2-40B4-BE49-F238E27FC236}">
                <a16:creationId xmlns:a16="http://schemas.microsoft.com/office/drawing/2014/main" id="{378C25A9-FCC1-44DB-887D-6B23276EBCE0}"/>
              </a:ext>
            </a:extLst>
          </p:cNvPr>
          <p:cNvSpPr txBox="1"/>
          <p:nvPr/>
        </p:nvSpPr>
        <p:spPr>
          <a:xfrm>
            <a:off x="223411" y="127035"/>
            <a:ext cx="4537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srgbClr val="FF0000"/>
                </a:solidFill>
                <a:latin typeface="Calibri" panose="020F0502020204030204"/>
              </a:rPr>
              <a:t>Prioriterade behov för framtidens resor</a:t>
            </a:r>
          </a:p>
        </p:txBody>
      </p:sp>
    </p:spTree>
    <p:extLst>
      <p:ext uri="{BB962C8B-B14F-4D97-AF65-F5344CB8AC3E}">
        <p14:creationId xmlns:p14="http://schemas.microsoft.com/office/powerpoint/2010/main" val="335735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B5F9C8BB-6993-B647-A3D6-65F3253FBF22}"/>
              </a:ext>
            </a:extLst>
          </p:cNvPr>
          <p:cNvSpPr txBox="1"/>
          <p:nvPr/>
        </p:nvSpPr>
        <p:spPr>
          <a:xfrm>
            <a:off x="223411" y="442439"/>
            <a:ext cx="3914085" cy="707886"/>
          </a:xfrm>
          <a:prstGeom prst="rect">
            <a:avLst/>
          </a:prstGeom>
          <a:noFill/>
        </p:spPr>
        <p:txBody>
          <a:bodyPr wrap="none" rtlCol="0">
            <a:spAutoFit/>
          </a:bodyPr>
          <a:lstStyle/>
          <a:p>
            <a:pPr defTabSz="609555">
              <a:defRPr/>
            </a:pPr>
            <a:r>
              <a:rPr lang="sv-SE" sz="4000" b="1"/>
              <a:t>Spårinvesteringar</a:t>
            </a:r>
            <a:endParaRPr lang="en-US" sz="3200">
              <a:solidFill>
                <a:prstClr val="black"/>
              </a:solidFill>
              <a:cs typeface="Calibri"/>
            </a:endParaRPr>
          </a:p>
        </p:txBody>
      </p:sp>
      <p:sp>
        <p:nvSpPr>
          <p:cNvPr id="2" name="Rektangel 1">
            <a:extLst>
              <a:ext uri="{FF2B5EF4-FFF2-40B4-BE49-F238E27FC236}">
                <a16:creationId xmlns:a16="http://schemas.microsoft.com/office/drawing/2014/main" id="{09FB1286-7403-464E-A930-44EFCF644DB9}"/>
              </a:ext>
            </a:extLst>
          </p:cNvPr>
          <p:cNvSpPr/>
          <p:nvPr/>
        </p:nvSpPr>
        <p:spPr>
          <a:xfrm>
            <a:off x="372266" y="1446028"/>
            <a:ext cx="5114133" cy="1701209"/>
          </a:xfrm>
          <a:prstGeom prst="rect">
            <a:avLst/>
          </a:prstGeom>
          <a:solidFill>
            <a:srgbClr val="1B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D614C07E-1723-3C4A-A776-590C53DF08D6}"/>
              </a:ext>
            </a:extLst>
          </p:cNvPr>
          <p:cNvSpPr/>
          <p:nvPr/>
        </p:nvSpPr>
        <p:spPr>
          <a:xfrm>
            <a:off x="372265" y="3428999"/>
            <a:ext cx="5114133" cy="1701209"/>
          </a:xfrm>
          <a:prstGeom prst="rect">
            <a:avLst/>
          </a:prstGeom>
          <a:solidFill>
            <a:srgbClr val="239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096331C0-BF82-F64A-8282-5760D1970329}"/>
              </a:ext>
            </a:extLst>
          </p:cNvPr>
          <p:cNvSpPr/>
          <p:nvPr/>
        </p:nvSpPr>
        <p:spPr>
          <a:xfrm>
            <a:off x="5943599" y="3429000"/>
            <a:ext cx="5114133" cy="1701209"/>
          </a:xfrm>
          <a:prstGeom prst="rect">
            <a:avLst/>
          </a:prstGeom>
          <a:solidFill>
            <a:srgbClr val="CE4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75F0B6B0-F1B6-1043-BA60-653EF5C2ADA1}"/>
              </a:ext>
            </a:extLst>
          </p:cNvPr>
          <p:cNvSpPr/>
          <p:nvPr/>
        </p:nvSpPr>
        <p:spPr>
          <a:xfrm>
            <a:off x="5943599" y="1446027"/>
            <a:ext cx="5114133" cy="1701209"/>
          </a:xfrm>
          <a:prstGeom prst="rect">
            <a:avLst/>
          </a:prstGeom>
          <a:solidFill>
            <a:srgbClr val="FB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24DD745D-8C23-B145-9EB3-1B6E4A4499F2}"/>
              </a:ext>
            </a:extLst>
          </p:cNvPr>
          <p:cNvSpPr txBox="1"/>
          <p:nvPr/>
        </p:nvSpPr>
        <p:spPr>
          <a:xfrm>
            <a:off x="542259" y="1574033"/>
            <a:ext cx="4476307" cy="1466876"/>
          </a:xfrm>
          <a:prstGeom prst="rect">
            <a:avLst/>
          </a:prstGeom>
          <a:noFill/>
        </p:spPr>
        <p:txBody>
          <a:bodyPr wrap="square" rtlCol="0">
            <a:spAutoFit/>
          </a:bodyPr>
          <a:lstStyle/>
          <a:p>
            <a:pPr>
              <a:lnSpc>
                <a:spcPct val="110000"/>
              </a:lnSpc>
              <a:spcBef>
                <a:spcPts val="0"/>
              </a:spcBef>
            </a:pPr>
            <a:r>
              <a:rPr lang="sv-FI" b="1">
                <a:solidFill>
                  <a:schemeClr val="bg1"/>
                </a:solidFill>
              </a:rPr>
              <a:t>Ostkustbanan</a:t>
            </a:r>
          </a:p>
          <a:p>
            <a:pPr>
              <a:lnSpc>
                <a:spcPct val="110000"/>
              </a:lnSpc>
              <a:spcBef>
                <a:spcPts val="0"/>
              </a:spcBef>
              <a:spcAft>
                <a:spcPts val="1200"/>
              </a:spcAft>
            </a:pPr>
            <a:r>
              <a:rPr lang="sv-FI" sz="1600">
                <a:solidFill>
                  <a:schemeClr val="bg1"/>
                </a:solidFill>
              </a:rPr>
              <a:t>Ny station för regionaltåg i Solna, med anslutning till pendeltåg, tunnelbana och spårväg. Uppsala Centralstation: Åtgärder för bättre vändkapacitet, utökad fordonsuppställning och serviceplattformar.</a:t>
            </a:r>
            <a:endParaRPr lang="sv-SE" sz="1600">
              <a:solidFill>
                <a:schemeClr val="bg1"/>
              </a:solidFill>
            </a:endParaRPr>
          </a:p>
        </p:txBody>
      </p:sp>
      <p:sp>
        <p:nvSpPr>
          <p:cNvPr id="4" name="textruta 3">
            <a:extLst>
              <a:ext uri="{FF2B5EF4-FFF2-40B4-BE49-F238E27FC236}">
                <a16:creationId xmlns:a16="http://schemas.microsoft.com/office/drawing/2014/main" id="{042939B2-1DF7-3647-8897-B8126202B791}"/>
              </a:ext>
            </a:extLst>
          </p:cNvPr>
          <p:cNvSpPr txBox="1"/>
          <p:nvPr/>
        </p:nvSpPr>
        <p:spPr>
          <a:xfrm>
            <a:off x="6117265" y="1585855"/>
            <a:ext cx="4812877" cy="1911292"/>
          </a:xfrm>
          <a:prstGeom prst="rect">
            <a:avLst/>
          </a:prstGeom>
          <a:noFill/>
        </p:spPr>
        <p:txBody>
          <a:bodyPr wrap="square" rtlCol="0">
            <a:spAutoFit/>
          </a:bodyPr>
          <a:lstStyle/>
          <a:p>
            <a:pPr>
              <a:lnSpc>
                <a:spcPct val="110000"/>
              </a:lnSpc>
              <a:spcBef>
                <a:spcPts val="0"/>
              </a:spcBef>
            </a:pPr>
            <a:r>
              <a:rPr lang="sv-FI" b="1">
                <a:solidFill>
                  <a:schemeClr val="bg1"/>
                </a:solidFill>
              </a:rPr>
              <a:t>Mälarbanan</a:t>
            </a:r>
          </a:p>
          <a:p>
            <a:pPr>
              <a:lnSpc>
                <a:spcPct val="110000"/>
              </a:lnSpc>
              <a:spcBef>
                <a:spcPts val="0"/>
              </a:spcBef>
              <a:spcAft>
                <a:spcPts val="1200"/>
              </a:spcAft>
            </a:pPr>
            <a:r>
              <a:rPr lang="sv-FI" sz="1600">
                <a:solidFill>
                  <a:schemeClr val="bg1"/>
                </a:solidFill>
              </a:rPr>
              <a:t>Kapacitet för utökad trafik på sträckan Arboga-Hovsta. Därtill ombyggnad av spår genom Örebro samt spårområdet på Västerås central för att klara utökade resenärsflöden och frigöra kapacitet för gods.</a:t>
            </a:r>
          </a:p>
          <a:p>
            <a:endParaRPr lang="sv-SE"/>
          </a:p>
        </p:txBody>
      </p:sp>
      <p:sp>
        <p:nvSpPr>
          <p:cNvPr id="13" name="textruta 12">
            <a:extLst>
              <a:ext uri="{FF2B5EF4-FFF2-40B4-BE49-F238E27FC236}">
                <a16:creationId xmlns:a16="http://schemas.microsoft.com/office/drawing/2014/main" id="{EB3C9B4B-0B5C-D34C-9F96-05EE33BBF26E}"/>
              </a:ext>
            </a:extLst>
          </p:cNvPr>
          <p:cNvSpPr txBox="1"/>
          <p:nvPr/>
        </p:nvSpPr>
        <p:spPr>
          <a:xfrm>
            <a:off x="531626" y="3523154"/>
            <a:ext cx="4720857" cy="1466876"/>
          </a:xfrm>
          <a:prstGeom prst="rect">
            <a:avLst/>
          </a:prstGeom>
          <a:noFill/>
        </p:spPr>
        <p:txBody>
          <a:bodyPr wrap="square" rtlCol="0">
            <a:spAutoFit/>
          </a:bodyPr>
          <a:lstStyle/>
          <a:p>
            <a:pPr>
              <a:lnSpc>
                <a:spcPct val="110000"/>
              </a:lnSpc>
              <a:spcBef>
                <a:spcPts val="0"/>
              </a:spcBef>
            </a:pPr>
            <a:r>
              <a:rPr lang="sv-FI" b="1">
                <a:solidFill>
                  <a:schemeClr val="bg1"/>
                </a:solidFill>
              </a:rPr>
              <a:t>Svealandsbanan</a:t>
            </a:r>
          </a:p>
          <a:p>
            <a:pPr>
              <a:lnSpc>
                <a:spcPct val="110000"/>
              </a:lnSpc>
              <a:spcBef>
                <a:spcPts val="0"/>
              </a:spcBef>
              <a:spcAft>
                <a:spcPts val="1200"/>
              </a:spcAft>
            </a:pPr>
            <a:r>
              <a:rPr lang="sv-FI" sz="1600">
                <a:solidFill>
                  <a:schemeClr val="bg1"/>
                </a:solidFill>
              </a:rPr>
              <a:t>Kapacitet för utökad trafik på sträckan Folkesta-Rekarne, till nytta även för trafiken med UVEN samt för att knyta samman Eskilstuna kombiterminal med Mälarhamnarna.</a:t>
            </a:r>
          </a:p>
        </p:txBody>
      </p:sp>
      <p:sp>
        <p:nvSpPr>
          <p:cNvPr id="14" name="textruta 13">
            <a:extLst>
              <a:ext uri="{FF2B5EF4-FFF2-40B4-BE49-F238E27FC236}">
                <a16:creationId xmlns:a16="http://schemas.microsoft.com/office/drawing/2014/main" id="{7A4B13D0-F714-FE42-91D5-E8D88AB7C19F}"/>
              </a:ext>
            </a:extLst>
          </p:cNvPr>
          <p:cNvSpPr txBox="1"/>
          <p:nvPr/>
        </p:nvSpPr>
        <p:spPr>
          <a:xfrm>
            <a:off x="6106758" y="3615710"/>
            <a:ext cx="5114133" cy="1563505"/>
          </a:xfrm>
          <a:prstGeom prst="rect">
            <a:avLst/>
          </a:prstGeom>
          <a:noFill/>
        </p:spPr>
        <p:txBody>
          <a:bodyPr wrap="square" rtlCol="0">
            <a:spAutoFit/>
          </a:bodyPr>
          <a:lstStyle/>
          <a:p>
            <a:pPr>
              <a:lnSpc>
                <a:spcPct val="110000"/>
              </a:lnSpc>
              <a:spcBef>
                <a:spcPts val="0"/>
              </a:spcBef>
            </a:pPr>
            <a:r>
              <a:rPr lang="sv-FI" b="1">
                <a:solidFill>
                  <a:schemeClr val="bg1"/>
                </a:solidFill>
              </a:rPr>
              <a:t>Hallsberg gods- och personbangård</a:t>
            </a:r>
          </a:p>
          <a:p>
            <a:pPr>
              <a:lnSpc>
                <a:spcPct val="110000"/>
              </a:lnSpc>
              <a:spcBef>
                <a:spcPts val="0"/>
              </a:spcBef>
              <a:spcAft>
                <a:spcPts val="600"/>
              </a:spcAft>
            </a:pPr>
            <a:r>
              <a:rPr lang="sv-FI" sz="1600">
                <a:solidFill>
                  <a:schemeClr val="bg1"/>
                </a:solidFill>
              </a:rPr>
              <a:t>Ökad kapacitet för gods och persontrafik, vilket är en förutsättning för ökad andel gods på järnväg samt för att möjliggöra trafik med längre tåg</a:t>
            </a:r>
          </a:p>
          <a:p>
            <a:endParaRPr lang="sv-SE"/>
          </a:p>
        </p:txBody>
      </p:sp>
      <p:sp>
        <p:nvSpPr>
          <p:cNvPr id="17" name="textruta 16">
            <a:extLst>
              <a:ext uri="{FF2B5EF4-FFF2-40B4-BE49-F238E27FC236}">
                <a16:creationId xmlns:a16="http://schemas.microsoft.com/office/drawing/2014/main" id="{6ED67C4A-2BF5-471A-96A9-5F0E6B44BC32}"/>
              </a:ext>
            </a:extLst>
          </p:cNvPr>
          <p:cNvSpPr txBox="1"/>
          <p:nvPr/>
        </p:nvSpPr>
        <p:spPr>
          <a:xfrm>
            <a:off x="223411" y="127035"/>
            <a:ext cx="45379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solidFill>
                  <a:srgbClr val="FF0000"/>
                </a:solidFill>
                <a:latin typeface="Calibri" panose="020F0502020204030204"/>
              </a:rPr>
              <a:t>Prioriterade behov för framtidens resor</a:t>
            </a:r>
          </a:p>
        </p:txBody>
      </p:sp>
    </p:spTree>
    <p:extLst>
      <p:ext uri="{BB962C8B-B14F-4D97-AF65-F5344CB8AC3E}">
        <p14:creationId xmlns:p14="http://schemas.microsoft.com/office/powerpoint/2010/main" val="3386718171"/>
      </p:ext>
    </p:extLst>
  </p:cSld>
  <p:clrMapOvr>
    <a:masterClrMapping/>
  </p:clrMapOvr>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52385B1-EC4E-3C49-A27C-1A2C0F44ADF4}" vid="{A00170CE-B3CA-7E45-A94B-AFFD42B7D53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9CEC6C3CCE8944CA16816CE112B51D4" ma:contentTypeVersion="12" ma:contentTypeDescription="Skapa ett nytt dokument." ma:contentTypeScope="" ma:versionID="0d145717aa1863a3d97e3553a523f9d8">
  <xsd:schema xmlns:xsd="http://www.w3.org/2001/XMLSchema" xmlns:xs="http://www.w3.org/2001/XMLSchema" xmlns:p="http://schemas.microsoft.com/office/2006/metadata/properties" xmlns:ns2="7313c66d-1532-40a1-a83c-5a74a3dfc9f3" xmlns:ns3="1adea885-05fe-4c75-8d38-8f548ce45bee" targetNamespace="http://schemas.microsoft.com/office/2006/metadata/properties" ma:root="true" ma:fieldsID="53dae7cea450638d5975d3a13e3b4dcb" ns2:_="" ns3:_="">
    <xsd:import namespace="7313c66d-1532-40a1-a83c-5a74a3dfc9f3"/>
    <xsd:import namespace="1adea885-05fe-4c75-8d38-8f548ce45b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3c66d-1532-40a1-a83c-5a74a3dfc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dea885-05fe-4c75-8d38-8f548ce45bee"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adea885-05fe-4c75-8d38-8f548ce45bee">
      <UserInfo>
        <DisplayName>Maria Nimvik Stern</DisplayName>
        <AccountId>14</AccountId>
        <AccountType/>
      </UserInfo>
      <UserInfo>
        <DisplayName>Matilda Hjalte</DisplayName>
        <AccountId>4481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4C3AC7-958F-4C31-B294-1D544FFA64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3c66d-1532-40a1-a83c-5a74a3dfc9f3"/>
    <ds:schemaRef ds:uri="1adea885-05fe-4c75-8d38-8f548ce45b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93000F-290E-47C7-A0EC-AE92082A9CF5}">
  <ds:schemaRefs>
    <ds:schemaRef ds:uri="http://purl.org/dc/elements/1.1/"/>
    <ds:schemaRef ds:uri="http://schemas.microsoft.com/office/2006/metadata/properties"/>
    <ds:schemaRef ds:uri="7313c66d-1532-40a1-a83c-5a74a3dfc9f3"/>
    <ds:schemaRef ds:uri="1adea885-05fe-4c75-8d38-8f548ce45bee"/>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FBA5A6F-98AC-48C4-B5B5-491B8DB567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1_Office-tema</Template>
  <TotalTime>274</TotalTime>
  <Words>2206</Words>
  <Application>Microsoft Office PowerPoint</Application>
  <PresentationFormat>Bredbild</PresentationFormat>
  <Paragraphs>214</Paragraphs>
  <Slides>12</Slides>
  <Notes>12</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12</vt:i4>
      </vt:variant>
    </vt:vector>
  </HeadingPairs>
  <TitlesOfParts>
    <vt:vector size="20" baseType="lpstr">
      <vt:lpstr>Arial</vt:lpstr>
      <vt:lpstr>Calibri</vt:lpstr>
      <vt:lpstr>Calibri Light</vt:lpstr>
      <vt:lpstr>Frutiger 55 Roman</vt:lpstr>
      <vt:lpstr>Systemtypsnitt normalt</vt:lpstr>
      <vt:lpstr>Wingdings</vt:lpstr>
      <vt:lpstr>Zapf Dingbats</vt:lpstr>
      <vt:lpstr>1_Office-tema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Per Ankersjö</dc:creator>
  <cp:lastModifiedBy>Johan Hjelm</cp:lastModifiedBy>
  <cp:revision>27</cp:revision>
  <dcterms:created xsi:type="dcterms:W3CDTF">2020-05-14T10:15:27Z</dcterms:created>
  <dcterms:modified xsi:type="dcterms:W3CDTF">2020-08-20T13:38:33Z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0x01010009CEC6C3CCE8944CA16816CE112B51D4</vt:lpwstr>
  </property>
</Properties>
</file>